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8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pPr>
              <a:defRPr/>
            </a:pPr>
            <a:fld id="{82EC9276-F0ED-488C-88AE-82EC8D8520F0}" type="datetimeFigureOut">
              <a:rPr lang="it-IT" smtClean="0"/>
              <a:pPr>
                <a:defRPr/>
              </a:pPr>
              <a:t>28/01/2022</a:t>
            </a:fld>
            <a:endParaRPr lang="it-IT"/>
          </a:p>
        </p:txBody>
      </p:sp>
      <p:sp>
        <p:nvSpPr>
          <p:cNvPr id="5" name="Footer Placeholder 4"/>
          <p:cNvSpPr>
            <a:spLocks noGrp="1"/>
          </p:cNvSpPr>
          <p:nvPr>
            <p:ph type="ftr" sz="quarter" idx="11"/>
          </p:nvPr>
        </p:nvSpPr>
        <p:spPr>
          <a:xfrm>
            <a:off x="2416500" y="329307"/>
            <a:ext cx="4973915" cy="309201"/>
          </a:xfrm>
        </p:spPr>
        <p:txBody>
          <a:bodyPr/>
          <a:lstStyle/>
          <a:p>
            <a:pPr>
              <a:defRPr/>
            </a:pPr>
            <a:endParaRPr lang="it-IT"/>
          </a:p>
        </p:txBody>
      </p:sp>
      <p:sp>
        <p:nvSpPr>
          <p:cNvPr id="6" name="Slide Number Placeholder 5"/>
          <p:cNvSpPr>
            <a:spLocks noGrp="1"/>
          </p:cNvSpPr>
          <p:nvPr>
            <p:ph type="sldNum" sz="quarter" idx="12"/>
          </p:nvPr>
        </p:nvSpPr>
        <p:spPr>
          <a:xfrm>
            <a:off x="1437664" y="798973"/>
            <a:ext cx="811019" cy="503578"/>
          </a:xfrm>
        </p:spPr>
        <p:txBody>
          <a:bodyPr/>
          <a:lstStyle/>
          <a:p>
            <a:pPr>
              <a:defRPr/>
            </a:pPr>
            <a:fld id="{D4DFEF10-C6D3-4725-BD3D-023384507472}" type="slidenum">
              <a:rPr lang="it-IT" smtClean="0"/>
              <a:pPr>
                <a:defRPr/>
              </a:pPr>
              <a:t>‹N›</a:t>
            </a:fld>
            <a:endParaRPr lang="it-IT"/>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44299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a:defRPr/>
            </a:pPr>
            <a:fld id="{225C8D07-005A-4C98-A0C9-94A6BA1A777D}" type="datetimeFigureOut">
              <a:rPr lang="it-IT" smtClean="0"/>
              <a:pPr>
                <a:defRPr/>
              </a:pPr>
              <a:t>28/01/2022</a:t>
            </a:fld>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pPr>
              <a:defRPr/>
            </a:pPr>
            <a:fld id="{FFD1A15B-C729-4BCB-9DF9-2046E4F7F5AC}" type="slidenum">
              <a:rPr lang="it-IT" smtClean="0"/>
              <a:pPr>
                <a:defRPr/>
              </a:pPr>
              <a:t>‹N›</a:t>
            </a:fld>
            <a:endParaRPr lang="it-IT"/>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23467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a:defRPr/>
            </a:pPr>
            <a:fld id="{B0A1ABA3-98D2-4188-8089-A3F53006C48E}" type="datetimeFigureOut">
              <a:rPr lang="it-IT" smtClean="0"/>
              <a:pPr>
                <a:defRPr/>
              </a:pPr>
              <a:t>28/01/2022</a:t>
            </a:fld>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pPr>
              <a:defRPr/>
            </a:pPr>
            <a:fld id="{36CE1D9C-FFFF-411B-A632-7FCE68C9D90A}" type="slidenum">
              <a:rPr lang="it-IT" smtClean="0"/>
              <a:pPr>
                <a:defRPr/>
              </a:pPr>
              <a:t>‹N›</a:t>
            </a:fld>
            <a:endParaRPr lang="it-IT"/>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53164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a:defRPr/>
            </a:pPr>
            <a:fld id="{EDD5B922-C571-4B39-9417-701C51A61CED}" type="datetimeFigureOut">
              <a:rPr lang="it-IT" smtClean="0"/>
              <a:pPr>
                <a:defRPr/>
              </a:pPr>
              <a:t>28/01/2022</a:t>
            </a:fld>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pPr>
              <a:defRPr/>
            </a:pPr>
            <a:fld id="{35F85609-8DAD-49E2-9626-681D38DEBEEC}" type="slidenum">
              <a:rPr lang="it-IT" smtClean="0"/>
              <a:pPr>
                <a:defRPr/>
              </a:pPr>
              <a:t>‹N›</a:t>
            </a:fld>
            <a:endParaRPr lang="it-IT"/>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79261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pPr>
              <a:defRPr/>
            </a:pPr>
            <a:fld id="{C8816829-28CC-434D-94A8-41C09099E118}" type="datetimeFigureOut">
              <a:rPr lang="it-IT" smtClean="0"/>
              <a:pPr>
                <a:defRPr/>
              </a:pPr>
              <a:t>28/01/2022</a:t>
            </a:fld>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pPr>
              <a:defRPr/>
            </a:pPr>
            <a:fld id="{02F7452E-869D-4442-8E6D-E884F10575E4}" type="slidenum">
              <a:rPr lang="it-IT" smtClean="0"/>
              <a:pPr>
                <a:defRPr/>
              </a:pPr>
              <a:t>‹N›</a:t>
            </a:fld>
            <a:endParaRPr lang="it-IT"/>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20192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pPr>
              <a:defRPr/>
            </a:pPr>
            <a:fld id="{EDC71E3B-9AB1-4281-B3B2-7DEE76B42677}" type="datetimeFigureOut">
              <a:rPr lang="it-IT" smtClean="0"/>
              <a:pPr>
                <a:defRPr/>
              </a:pPr>
              <a:t>28/01/2022</a:t>
            </a:fld>
            <a:endParaRPr lang="it-IT"/>
          </a:p>
        </p:txBody>
      </p:sp>
      <p:sp>
        <p:nvSpPr>
          <p:cNvPr id="6" name="Footer Placeholder 5"/>
          <p:cNvSpPr>
            <a:spLocks noGrp="1"/>
          </p:cNvSpPr>
          <p:nvPr>
            <p:ph type="ftr" sz="quarter" idx="11"/>
          </p:nvPr>
        </p:nvSpPr>
        <p:spPr/>
        <p:txBody>
          <a:bodyPr/>
          <a:lstStyle/>
          <a:p>
            <a:pPr>
              <a:defRPr/>
            </a:pPr>
            <a:endParaRPr lang="it-IT"/>
          </a:p>
        </p:txBody>
      </p:sp>
      <p:sp>
        <p:nvSpPr>
          <p:cNvPr id="7" name="Slide Number Placeholder 6"/>
          <p:cNvSpPr>
            <a:spLocks noGrp="1"/>
          </p:cNvSpPr>
          <p:nvPr>
            <p:ph type="sldNum" sz="quarter" idx="12"/>
          </p:nvPr>
        </p:nvSpPr>
        <p:spPr/>
        <p:txBody>
          <a:bodyPr/>
          <a:lstStyle/>
          <a:p>
            <a:pPr>
              <a:defRPr/>
            </a:pPr>
            <a:fld id="{4147BC33-559E-42F8-A7EA-86B4EF44D740}" type="slidenum">
              <a:rPr lang="it-IT" smtClean="0"/>
              <a:pPr>
                <a:defRPr/>
              </a:pPr>
              <a:t>‹N›</a:t>
            </a:fld>
            <a:endParaRPr lang="it-IT"/>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14594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447191" y="2824269"/>
            <a:ext cx="4645152" cy="264445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412362" y="2821491"/>
            <a:ext cx="4645152" cy="263737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pPr>
              <a:defRPr/>
            </a:pPr>
            <a:fld id="{FE057653-814E-47F3-9FA2-0D6DA965F3B7}" type="datetimeFigureOut">
              <a:rPr lang="it-IT" smtClean="0"/>
              <a:pPr>
                <a:defRPr/>
              </a:pPr>
              <a:t>28/01/2022</a:t>
            </a:fld>
            <a:endParaRPr lang="it-IT"/>
          </a:p>
        </p:txBody>
      </p:sp>
      <p:sp>
        <p:nvSpPr>
          <p:cNvPr id="8" name="Footer Placeholder 7"/>
          <p:cNvSpPr>
            <a:spLocks noGrp="1"/>
          </p:cNvSpPr>
          <p:nvPr>
            <p:ph type="ftr" sz="quarter" idx="11"/>
          </p:nvPr>
        </p:nvSpPr>
        <p:spPr/>
        <p:txBody>
          <a:bodyPr/>
          <a:lstStyle/>
          <a:p>
            <a:pPr>
              <a:defRPr/>
            </a:pPr>
            <a:endParaRPr lang="it-IT"/>
          </a:p>
        </p:txBody>
      </p:sp>
      <p:sp>
        <p:nvSpPr>
          <p:cNvPr id="9" name="Slide Number Placeholder 8"/>
          <p:cNvSpPr>
            <a:spLocks noGrp="1"/>
          </p:cNvSpPr>
          <p:nvPr>
            <p:ph type="sldNum" sz="quarter" idx="12"/>
          </p:nvPr>
        </p:nvSpPr>
        <p:spPr/>
        <p:txBody>
          <a:bodyPr/>
          <a:lstStyle/>
          <a:p>
            <a:pPr>
              <a:defRPr/>
            </a:pPr>
            <a:fld id="{853CE62A-D01D-4E86-8B24-5FBEB1CF9C1B}" type="slidenum">
              <a:rPr lang="it-IT" smtClean="0"/>
              <a:pPr>
                <a:defRPr/>
              </a:pPr>
              <a:t>‹N›</a:t>
            </a:fld>
            <a:endParaRPr lang="it-IT"/>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36548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pPr>
              <a:defRPr/>
            </a:pPr>
            <a:fld id="{9C49759E-D12F-49B5-A52E-F696AB0E784B}" type="datetimeFigureOut">
              <a:rPr lang="it-IT" smtClean="0"/>
              <a:pPr>
                <a:defRPr/>
              </a:pPr>
              <a:t>28/01/2022</a:t>
            </a:fld>
            <a:endParaRPr lang="it-IT"/>
          </a:p>
        </p:txBody>
      </p:sp>
      <p:sp>
        <p:nvSpPr>
          <p:cNvPr id="4" name="Footer Placeholder 3"/>
          <p:cNvSpPr>
            <a:spLocks noGrp="1"/>
          </p:cNvSpPr>
          <p:nvPr>
            <p:ph type="ftr" sz="quarter" idx="11"/>
          </p:nvPr>
        </p:nvSpPr>
        <p:spPr/>
        <p:txBody>
          <a:bodyPr/>
          <a:lstStyle/>
          <a:p>
            <a:pPr>
              <a:defRPr/>
            </a:pPr>
            <a:endParaRPr lang="it-IT"/>
          </a:p>
        </p:txBody>
      </p:sp>
      <p:sp>
        <p:nvSpPr>
          <p:cNvPr id="5" name="Slide Number Placeholder 4"/>
          <p:cNvSpPr>
            <a:spLocks noGrp="1"/>
          </p:cNvSpPr>
          <p:nvPr>
            <p:ph type="sldNum" sz="quarter" idx="12"/>
          </p:nvPr>
        </p:nvSpPr>
        <p:spPr/>
        <p:txBody>
          <a:bodyPr/>
          <a:lstStyle/>
          <a:p>
            <a:pPr>
              <a:defRPr/>
            </a:pPr>
            <a:fld id="{50C69C79-A3B9-4BEC-90C2-583885C8F669}" type="slidenum">
              <a:rPr lang="it-IT" smtClean="0"/>
              <a:pPr>
                <a:defRPr/>
              </a:pPr>
              <a:t>‹N›</a:t>
            </a:fld>
            <a:endParaRPr lang="it-IT"/>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53051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B2CCCA-DE8C-4B52-9CB1-A705B2411C91}" type="datetimeFigureOut">
              <a:rPr lang="it-IT" smtClean="0"/>
              <a:pPr>
                <a:defRPr/>
              </a:pPr>
              <a:t>28/01/2022</a:t>
            </a:fld>
            <a:endParaRPr lang="it-IT"/>
          </a:p>
        </p:txBody>
      </p:sp>
      <p:sp>
        <p:nvSpPr>
          <p:cNvPr id="3" name="Footer Placeholder 2"/>
          <p:cNvSpPr>
            <a:spLocks noGrp="1"/>
          </p:cNvSpPr>
          <p:nvPr>
            <p:ph type="ftr" sz="quarter" idx="11"/>
          </p:nvPr>
        </p:nvSpPr>
        <p:spPr/>
        <p:txBody>
          <a:bodyPr/>
          <a:lstStyle/>
          <a:p>
            <a:pPr>
              <a:defRPr/>
            </a:pPr>
            <a:endParaRPr lang="it-IT"/>
          </a:p>
        </p:txBody>
      </p:sp>
      <p:sp>
        <p:nvSpPr>
          <p:cNvPr id="4" name="Slide Number Placeholder 3"/>
          <p:cNvSpPr>
            <a:spLocks noGrp="1"/>
          </p:cNvSpPr>
          <p:nvPr>
            <p:ph type="sldNum" sz="quarter" idx="12"/>
          </p:nvPr>
        </p:nvSpPr>
        <p:spPr/>
        <p:txBody>
          <a:bodyPr/>
          <a:lstStyle/>
          <a:p>
            <a:pPr>
              <a:defRPr/>
            </a:pPr>
            <a:fld id="{DDF5AD3B-C926-4AF4-87BC-A16F1F1C68E7}" type="slidenum">
              <a:rPr lang="it-IT" smtClean="0"/>
              <a:pPr>
                <a:defRPr/>
              </a:pPr>
              <a:t>‹N›</a:t>
            </a:fld>
            <a:endParaRPr lang="it-IT"/>
          </a:p>
        </p:txBody>
      </p:sp>
    </p:spTree>
    <p:extLst>
      <p:ext uri="{BB962C8B-B14F-4D97-AF65-F5344CB8AC3E}">
        <p14:creationId xmlns:p14="http://schemas.microsoft.com/office/powerpoint/2010/main" val="2127639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pPr>
              <a:defRPr/>
            </a:pPr>
            <a:fld id="{725AEDF7-B461-4AB6-9136-4A60A8426E82}" type="datetimeFigureOut">
              <a:rPr lang="it-IT" smtClean="0"/>
              <a:pPr>
                <a:defRPr/>
              </a:pPr>
              <a:t>28/01/2022</a:t>
            </a:fld>
            <a:endParaRPr lang="it-IT"/>
          </a:p>
        </p:txBody>
      </p:sp>
      <p:sp>
        <p:nvSpPr>
          <p:cNvPr id="6" name="Footer Placeholder 5"/>
          <p:cNvSpPr>
            <a:spLocks noGrp="1"/>
          </p:cNvSpPr>
          <p:nvPr>
            <p:ph type="ftr" sz="quarter" idx="11"/>
          </p:nvPr>
        </p:nvSpPr>
        <p:spPr/>
        <p:txBody>
          <a:bodyPr/>
          <a:lstStyle/>
          <a:p>
            <a:pPr>
              <a:defRPr/>
            </a:pPr>
            <a:endParaRPr lang="it-IT"/>
          </a:p>
        </p:txBody>
      </p:sp>
      <p:sp>
        <p:nvSpPr>
          <p:cNvPr id="7" name="Slide Number Placeholder 6"/>
          <p:cNvSpPr>
            <a:spLocks noGrp="1"/>
          </p:cNvSpPr>
          <p:nvPr>
            <p:ph type="sldNum" sz="quarter" idx="12"/>
          </p:nvPr>
        </p:nvSpPr>
        <p:spPr/>
        <p:txBody>
          <a:bodyPr/>
          <a:lstStyle/>
          <a:p>
            <a:pPr>
              <a:defRPr/>
            </a:pPr>
            <a:fld id="{77EB03B2-06F8-4D85-B9F1-61AFD91ED410}" type="slidenum">
              <a:rPr lang="it-IT" smtClean="0"/>
              <a:pPr>
                <a:defRPr/>
              </a:pPr>
              <a:t>‹N›</a:t>
            </a:fld>
            <a:endParaRPr lang="it-IT"/>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41702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pPr>
              <a:defRPr/>
            </a:pPr>
            <a:fld id="{DAFD7148-C5A8-4DE8-87B3-16EA4B91D838}" type="datetimeFigureOut">
              <a:rPr lang="it-IT" smtClean="0"/>
              <a:pPr>
                <a:defRPr/>
              </a:pPr>
              <a:t>28/01/2022</a:t>
            </a:fld>
            <a:endParaRPr lang="it-IT"/>
          </a:p>
        </p:txBody>
      </p:sp>
      <p:sp>
        <p:nvSpPr>
          <p:cNvPr id="6" name="Footer Placeholder 5"/>
          <p:cNvSpPr>
            <a:spLocks noGrp="1"/>
          </p:cNvSpPr>
          <p:nvPr>
            <p:ph type="ftr" sz="quarter" idx="11"/>
          </p:nvPr>
        </p:nvSpPr>
        <p:spPr>
          <a:xfrm>
            <a:off x="1447382" y="318640"/>
            <a:ext cx="5541004" cy="320931"/>
          </a:xfrm>
        </p:spPr>
        <p:txBody>
          <a:bodyPr/>
          <a:lstStyle/>
          <a:p>
            <a:pPr>
              <a:defRPr/>
            </a:pPr>
            <a:endParaRPr lang="it-IT"/>
          </a:p>
        </p:txBody>
      </p:sp>
      <p:sp>
        <p:nvSpPr>
          <p:cNvPr id="7" name="Slide Number Placeholder 6"/>
          <p:cNvSpPr>
            <a:spLocks noGrp="1"/>
          </p:cNvSpPr>
          <p:nvPr>
            <p:ph type="sldNum" sz="quarter" idx="12"/>
          </p:nvPr>
        </p:nvSpPr>
        <p:spPr/>
        <p:txBody>
          <a:bodyPr/>
          <a:lstStyle/>
          <a:p>
            <a:pPr>
              <a:defRPr/>
            </a:pPr>
            <a:fld id="{09762854-9BA8-4589-B1DE-38C01D75BEE7}" type="slidenum">
              <a:rPr lang="it-IT" smtClean="0"/>
              <a:pPr>
                <a:defRPr/>
              </a:pPr>
              <a:t>‹N›</a:t>
            </a:fld>
            <a:endParaRPr lang="it-IT"/>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97660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B0A1ABA3-98D2-4188-8089-A3F53006C48E}" type="datetimeFigureOut">
              <a:rPr lang="it-IT" smtClean="0"/>
              <a:pPr>
                <a:defRPr/>
              </a:pPr>
              <a:t>28/01/2022</a:t>
            </a:fld>
            <a:endParaRPr lang="it-IT"/>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endParaRPr lang="it-IT"/>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pPr>
              <a:defRPr/>
            </a:pPr>
            <a:fld id="{36CE1D9C-FFFF-411B-A632-7FCE68C9D90A}" type="slidenum">
              <a:rPr lang="it-IT" smtClean="0"/>
              <a:pPr>
                <a:defRPr/>
              </a:pPr>
              <a:t>‹N›</a:t>
            </a:fld>
            <a:endParaRPr lang="it-IT"/>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1698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sololibri.net/Primo-Levi-le-frasi-piu-belle-per.html"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youtu.be/W_8M-7a5D"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hyperlink" Target="https://it.wikipedia.org/wiki/Campo_di_concentramento_di_Auschwitz" TargetMode="External"/><Relationship Id="rId3" Type="http://schemas.openxmlformats.org/officeDocument/2006/relationships/hyperlink" Target="https://it.wikipedia.org/wiki/Olocausto" TargetMode="External"/><Relationship Id="rId7" Type="http://schemas.openxmlformats.org/officeDocument/2006/relationships/hyperlink" Target="https://it.wikipedia.org/wiki/Germania" TargetMode="External"/><Relationship Id="rId2" Type="http://schemas.openxmlformats.org/officeDocument/2006/relationships/hyperlink" Target="https://it.wikipedia.org/wiki/27_gennaio" TargetMode="External"/><Relationship Id="rId1" Type="http://schemas.openxmlformats.org/officeDocument/2006/relationships/slideLayout" Target="../slideLayouts/slideLayout2.xml"/><Relationship Id="rId6" Type="http://schemas.openxmlformats.org/officeDocument/2006/relationships/hyperlink" Target="https://it.wikipedia.org/wiki/Offensiva_Vistola-Oder" TargetMode="External"/><Relationship Id="rId5" Type="http://schemas.openxmlformats.org/officeDocument/2006/relationships/hyperlink" Target="https://it.wikipedia.org/wiki/Armata_Rossa" TargetMode="External"/><Relationship Id="rId4" Type="http://schemas.openxmlformats.org/officeDocument/2006/relationships/hyperlink" Target="https://it.wikipedia.org/wiki/Assemblea_generale_delle_Nazioni_Unite"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it.wikipedia.org/wiki/Legge_20_luglio_2000_n._211"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scuolaememoria.it/site/it/wiki-tag-ricerca/ebrei/" TargetMode="External"/><Relationship Id="rId2" Type="http://schemas.openxmlformats.org/officeDocument/2006/relationships/hyperlink" Target="https://www.scuolaememoria.it/site/it/wiki-tag-ricerca/genocidio/" TargetMode="External"/><Relationship Id="rId1" Type="http://schemas.openxmlformats.org/officeDocument/2006/relationships/slideLayout" Target="../slideLayouts/slideLayout2.xml"/><Relationship Id="rId5" Type="http://schemas.openxmlformats.org/officeDocument/2006/relationships/hyperlink" Target="https://www.scuolaememoria.it/site/it/wiki-tag-ricerca/Shoah/" TargetMode="External"/><Relationship Id="rId4" Type="http://schemas.openxmlformats.org/officeDocument/2006/relationships/hyperlink" Target="https://www.scuolaememoria.it/site/it/wiki-tag-ricerca/Olocausto/"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www.scuolaememoria.it/site/it/wiki-tag-ricerca/nazismo/" TargetMode="External"/><Relationship Id="rId13" Type="http://schemas.openxmlformats.org/officeDocument/2006/relationships/image" Target="../media/image3.png"/><Relationship Id="rId3" Type="http://schemas.openxmlformats.org/officeDocument/2006/relationships/hyperlink" Target="https://www.scuolaememoria.it/site/it/wiki-tag-ricerca/Shoah/" TargetMode="External"/><Relationship Id="rId7" Type="http://schemas.openxmlformats.org/officeDocument/2006/relationships/hyperlink" Target="https://www.scuolaememoria.it/site/it/wiki-tag-ricerca/Soluzione%20finale/" TargetMode="External"/><Relationship Id="rId12" Type="http://schemas.openxmlformats.org/officeDocument/2006/relationships/hyperlink" Target="https://www.scuolaememoria.it/site/it/wiki-tag-ricerca/seconda%20guerra%20mondiale/" TargetMode="External"/><Relationship Id="rId2" Type="http://schemas.openxmlformats.org/officeDocument/2006/relationships/hyperlink" Target="https://www.scuolaememoria.it/site/it/wiki-tag-ricerca/Olocausto/" TargetMode="External"/><Relationship Id="rId1" Type="http://schemas.openxmlformats.org/officeDocument/2006/relationships/slideLayout" Target="../slideLayouts/slideLayout4.xml"/><Relationship Id="rId6" Type="http://schemas.openxmlformats.org/officeDocument/2006/relationships/hyperlink" Target="https://www.scuolaememoria.it/site/it/wiki-tag-ricerca/Lanzmann/" TargetMode="External"/><Relationship Id="rId11" Type="http://schemas.openxmlformats.org/officeDocument/2006/relationships/hyperlink" Target="https://www.scuolaememoria.it/site/it/wiki-tag-ricerca/Wannsee/" TargetMode="External"/><Relationship Id="rId5" Type="http://schemas.openxmlformats.org/officeDocument/2006/relationships/hyperlink" Target="https://www.scuolaememoria.it/site/it/wiki-tag-ricerca/Claude%20Lanzmann/" TargetMode="External"/><Relationship Id="rId10" Type="http://schemas.openxmlformats.org/officeDocument/2006/relationships/hyperlink" Target="https://www.scuolaememoria.it/site/it/wiki-tag-ricerca/Germania/" TargetMode="External"/><Relationship Id="rId4" Type="http://schemas.openxmlformats.org/officeDocument/2006/relationships/hyperlink" Target="https://www.scuolaememoria.it/site/it/wiki-tag-ricerca/shoah/" TargetMode="External"/><Relationship Id="rId9" Type="http://schemas.openxmlformats.org/officeDocument/2006/relationships/hyperlink" Target="https://www.scuolaememoria.it/site/it/wiki-tag-ricerca/ebrei/"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8" Type="http://schemas.openxmlformats.org/officeDocument/2006/relationships/hyperlink" Target="https://encyclopedia.ushmm.org/narrative/3508/it" TargetMode="External"/><Relationship Id="rId3" Type="http://schemas.openxmlformats.org/officeDocument/2006/relationships/hyperlink" Target="https://encyclopedia.ushmm.org/narrative/2529/it" TargetMode="External"/><Relationship Id="rId7" Type="http://schemas.openxmlformats.org/officeDocument/2006/relationships/hyperlink" Target="https://encyclopedia.ushmm.org/narrative/11341/it" TargetMode="External"/><Relationship Id="rId2" Type="http://schemas.openxmlformats.org/officeDocument/2006/relationships/hyperlink" Target="https://encyclopedia.ushmm.org/narrative/11423/it" TargetMode="External"/><Relationship Id="rId1" Type="http://schemas.openxmlformats.org/officeDocument/2006/relationships/slideLayout" Target="../slideLayouts/slideLayout7.xml"/><Relationship Id="rId6" Type="http://schemas.openxmlformats.org/officeDocument/2006/relationships/hyperlink" Target="https://encyclopedia.ushmm.org/narrative/35294/it" TargetMode="External"/><Relationship Id="rId5" Type="http://schemas.openxmlformats.org/officeDocument/2006/relationships/hyperlink" Target="https://encyclopedia.ushmm.org/narrative/7180/it" TargetMode="External"/><Relationship Id="rId10" Type="http://schemas.openxmlformats.org/officeDocument/2006/relationships/hyperlink" Target="https://encyclopedia.ushmm.org/narrative/4063/it" TargetMode="External"/><Relationship Id="rId4" Type="http://schemas.openxmlformats.org/officeDocument/2006/relationships/hyperlink" Target="https://encyclopedia.ushmm.org/narrative/9275/it" TargetMode="External"/><Relationship Id="rId9" Type="http://schemas.openxmlformats.org/officeDocument/2006/relationships/hyperlink" Target="https://encyclopedia.ushmm.org/narrative/11475/it"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encyclopedia.ushmm.org/narrative/4537/it" TargetMode="External"/><Relationship Id="rId7" Type="http://schemas.openxmlformats.org/officeDocument/2006/relationships/hyperlink" Target="https://encyclopedia.ushmm.org/narrative/11558/it" TargetMode="External"/><Relationship Id="rId2" Type="http://schemas.openxmlformats.org/officeDocument/2006/relationships/hyperlink" Target="https://encyclopedia.ushmm.org/narrative/2290/it" TargetMode="External"/><Relationship Id="rId1" Type="http://schemas.openxmlformats.org/officeDocument/2006/relationships/slideLayout" Target="../slideLayouts/slideLayout7.xml"/><Relationship Id="rId6" Type="http://schemas.openxmlformats.org/officeDocument/2006/relationships/hyperlink" Target="https://encyclopedia.ushmm.org/narrative/11557/it" TargetMode="External"/><Relationship Id="rId5" Type="http://schemas.openxmlformats.org/officeDocument/2006/relationships/hyperlink" Target="https://encyclopedia.ushmm.org/narrative/11542/it" TargetMode="External"/><Relationship Id="rId4" Type="http://schemas.openxmlformats.org/officeDocument/2006/relationships/hyperlink" Target="https://encyclopedia.ushmm.org/narrative/2746/i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olo 3">
            <a:extLst>
              <a:ext uri="{FF2B5EF4-FFF2-40B4-BE49-F238E27FC236}">
                <a16:creationId xmlns:a16="http://schemas.microsoft.com/office/drawing/2014/main" id="{4CFD0053-3F35-433C-8929-FC7AEDC81854}"/>
              </a:ext>
            </a:extLst>
          </p:cNvPr>
          <p:cNvSpPr>
            <a:spLocks noGrp="1" noChangeArrowheads="1"/>
          </p:cNvSpPr>
          <p:nvPr>
            <p:ph type="title"/>
          </p:nvPr>
        </p:nvSpPr>
        <p:spPr/>
        <p:txBody>
          <a:bodyPr/>
          <a:lstStyle/>
          <a:p>
            <a:r>
              <a:rPr lang="it-IT" altLang="it-IT"/>
              <a:t>27 GENNAIO: GIORNATA DELLA MEMORIA</a:t>
            </a:r>
            <a:br>
              <a:rPr lang="it-IT" altLang="it-IT"/>
            </a:br>
            <a:r>
              <a:rPr lang="it-IT" altLang="it-IT"/>
              <a:t>PER NON DIMENTICARE  </a:t>
            </a:r>
          </a:p>
        </p:txBody>
      </p:sp>
      <p:pic>
        <p:nvPicPr>
          <p:cNvPr id="2051" name="Picture 2" descr="Giornata della Memoria 2021 | Comune di Mediglia">
            <a:extLst>
              <a:ext uri="{FF2B5EF4-FFF2-40B4-BE49-F238E27FC236}">
                <a16:creationId xmlns:a16="http://schemas.microsoft.com/office/drawing/2014/main" id="{DE9F6958-7C7A-4FB1-A444-A3DECE99489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3482587" y="2016125"/>
            <a:ext cx="5541150" cy="3449638"/>
          </a:xfr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0A7BE0-2D6E-4413-AE6C-86F0B797645B}"/>
              </a:ext>
            </a:extLst>
          </p:cNvPr>
          <p:cNvSpPr>
            <a:spLocks noGrp="1"/>
          </p:cNvSpPr>
          <p:nvPr>
            <p:ph type="title"/>
          </p:nvPr>
        </p:nvSpPr>
        <p:spPr/>
        <p:txBody>
          <a:bodyPr rtlCol="0">
            <a:normAutofit fontScale="90000"/>
          </a:bodyPr>
          <a:lstStyle/>
          <a:p>
            <a:pPr fontAlgn="auto">
              <a:spcAft>
                <a:spcPts val="0"/>
              </a:spcAft>
              <a:defRPr/>
            </a:pPr>
            <a:r>
              <a:rPr lang="it-IT" b="1" cap="all" dirty="0">
                <a:solidFill>
                  <a:srgbClr val="7030A0"/>
                </a:solidFill>
                <a:effectLst>
                  <a:outerShdw blurRad="38100" dist="38100" dir="2700000" algn="tl">
                    <a:srgbClr val="000000">
                      <a:alpha val="43137"/>
                    </a:srgbClr>
                  </a:outerShdw>
                </a:effectLst>
              </a:rPr>
              <a:t>UN CREMATORIO NEL CAMPO DI STERMINIO DI MAJDANEK,POLONIA</a:t>
            </a:r>
            <a:br>
              <a:rPr lang="it-IT" b="1" cap="all" dirty="0">
                <a:solidFill>
                  <a:srgbClr val="7030A0"/>
                </a:solidFill>
                <a:effectLst>
                  <a:outerShdw blurRad="38100" dist="38100" dir="2700000" algn="tl">
                    <a:srgbClr val="000000">
                      <a:alpha val="43137"/>
                    </a:srgbClr>
                  </a:outerShdw>
                </a:effectLst>
              </a:rPr>
            </a:br>
            <a:endParaRPr lang="it-IT" b="1" dirty="0">
              <a:solidFill>
                <a:srgbClr val="7030A0"/>
              </a:solidFill>
              <a:effectLst>
                <a:outerShdw blurRad="38100" dist="38100" dir="2700000" algn="tl">
                  <a:srgbClr val="000000">
                    <a:alpha val="43137"/>
                  </a:srgbClr>
                </a:outerShdw>
              </a:effectLst>
            </a:endParaRPr>
          </a:p>
        </p:txBody>
      </p:sp>
      <p:pic>
        <p:nvPicPr>
          <p:cNvPr id="11267" name="Picture 2" descr="A crematorium at the Majdanek camp, outside Lublin. [LCID: 8510]">
            <a:extLst>
              <a:ext uri="{FF2B5EF4-FFF2-40B4-BE49-F238E27FC236}">
                <a16:creationId xmlns:a16="http://schemas.microsoft.com/office/drawing/2014/main" id="{FBBFCF3D-DCC2-4792-99A5-0E290404C4A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3793528" y="2016125"/>
            <a:ext cx="4919269" cy="3449638"/>
          </a:xfr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8985A0-EF9F-4FFB-ABB4-70E70B23F86D}"/>
              </a:ext>
            </a:extLst>
          </p:cNvPr>
          <p:cNvSpPr>
            <a:spLocks noGrp="1"/>
          </p:cNvSpPr>
          <p:nvPr>
            <p:ph type="title"/>
          </p:nvPr>
        </p:nvSpPr>
        <p:spPr/>
        <p:txBody>
          <a:bodyPr rtlCol="0">
            <a:normAutofit/>
          </a:bodyPr>
          <a:lstStyle/>
          <a:p>
            <a:pPr algn="ctr" fontAlgn="auto">
              <a:spcAft>
                <a:spcPts val="0"/>
              </a:spcAft>
              <a:defRPr/>
            </a:pPr>
            <a:r>
              <a:rPr lang="it-IT"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LA LETTERATURA E LA SHOAH</a:t>
            </a:r>
            <a:br>
              <a:rPr lang="it-IT"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br>
            <a:r>
              <a:rPr lang="it-IT" sz="3200" dirty="0">
                <a:solidFill>
                  <a:srgbClr val="FF0000"/>
                </a:solidFill>
                <a:effectLst>
                  <a:outerShdw blurRad="38100" dist="38100" dir="2700000" algn="tl">
                    <a:srgbClr val="000000">
                      <a:alpha val="43137"/>
                    </a:srgbClr>
                  </a:outerShdw>
                </a:effectLst>
                <a:latin typeface="AR BLANCA" panose="02000000000000000000" pitchFamily="2" charset="0"/>
                <a:cs typeface="Aharoni" panose="02010803020104030203" pitchFamily="2" charset="-79"/>
              </a:rPr>
              <a:t>LA LETTERATURA RACCONTA…L’ORRORE</a:t>
            </a:r>
          </a:p>
        </p:txBody>
      </p:sp>
      <p:sp>
        <p:nvSpPr>
          <p:cNvPr id="3" name="Segnaposto contenuto 2">
            <a:extLst>
              <a:ext uri="{FF2B5EF4-FFF2-40B4-BE49-F238E27FC236}">
                <a16:creationId xmlns:a16="http://schemas.microsoft.com/office/drawing/2014/main" id="{ABCC38D0-2EAE-4AA4-8565-072DBF5BB91F}"/>
              </a:ext>
            </a:extLst>
          </p:cNvPr>
          <p:cNvSpPr>
            <a:spLocks noGrp="1"/>
          </p:cNvSpPr>
          <p:nvPr>
            <p:ph idx="1"/>
          </p:nvPr>
        </p:nvSpPr>
        <p:spPr/>
        <p:txBody>
          <a:bodyPr rtlCol="0">
            <a:normAutofit fontScale="85000" lnSpcReduction="20000"/>
          </a:bodyPr>
          <a:lstStyle/>
          <a:p>
            <a:pPr fontAlgn="auto">
              <a:spcAft>
                <a:spcPts val="0"/>
              </a:spcAft>
              <a:defRPr/>
            </a:pPr>
            <a:r>
              <a:rPr lang="it-IT" i="1" dirty="0"/>
              <a:t>Se dall’interno dei Lager un messaggio avesse potuto trapelare agli uomini liberi, sarebbe stato questo: fate di non subire nelle vostre case ciò che a noi viene inflitto qui.</a:t>
            </a:r>
          </a:p>
          <a:p>
            <a:pPr marL="0" indent="0" fontAlgn="auto">
              <a:spcAft>
                <a:spcPts val="0"/>
              </a:spcAft>
              <a:buFont typeface="Arial" panose="020B0604020202020204" pitchFamily="34" charset="0"/>
              <a:buNone/>
              <a:defRPr/>
            </a:pPr>
            <a:r>
              <a:rPr lang="it-IT" b="1" i="1" dirty="0"/>
              <a:t>Primo Levi, Se questo è un uomo</a:t>
            </a:r>
            <a:endParaRPr lang="it-IT" b="1" dirty="0"/>
          </a:p>
          <a:p>
            <a:pPr fontAlgn="auto">
              <a:spcAft>
                <a:spcPts val="0"/>
              </a:spcAft>
              <a:defRPr/>
            </a:pPr>
            <a:r>
              <a:rPr lang="it-IT" i="1" dirty="0"/>
              <a:t>La verità è tanto più difficile da sentire quanto più a lungo la si è taciuta</a:t>
            </a:r>
            <a:r>
              <a:rPr lang="it-IT" dirty="0"/>
              <a:t>.</a:t>
            </a:r>
          </a:p>
          <a:p>
            <a:pPr marL="0" indent="0" fontAlgn="auto">
              <a:spcAft>
                <a:spcPts val="0"/>
              </a:spcAft>
              <a:buFont typeface="Arial" panose="020B0604020202020204" pitchFamily="34" charset="0"/>
              <a:buNone/>
              <a:defRPr/>
            </a:pPr>
            <a:r>
              <a:rPr lang="it-IT" b="1" i="1" dirty="0"/>
              <a:t>Dal Diario di Anna Frank</a:t>
            </a:r>
            <a:endParaRPr lang="it-IT" b="1" dirty="0"/>
          </a:p>
          <a:p>
            <a:pPr fontAlgn="auto">
              <a:spcAft>
                <a:spcPts val="0"/>
              </a:spcAft>
              <a:defRPr/>
            </a:pPr>
            <a:r>
              <a:rPr lang="it-IT" dirty="0"/>
              <a:t>“</a:t>
            </a:r>
            <a:r>
              <a:rPr lang="it-IT" i="1" dirty="0"/>
              <a:t>L’Olocausto è una pagina del libro dell’Umanità da cui non dovremo mai togliere il segnalibro della</a:t>
            </a:r>
            <a:br>
              <a:rPr lang="it-IT" i="1" dirty="0"/>
            </a:br>
            <a:r>
              <a:rPr lang="it-IT" i="1" dirty="0"/>
              <a:t>memoria.</a:t>
            </a:r>
            <a:r>
              <a:rPr lang="it-IT" dirty="0"/>
              <a:t>”</a:t>
            </a:r>
          </a:p>
          <a:p>
            <a:pPr marL="0" indent="0" fontAlgn="auto">
              <a:spcAft>
                <a:spcPts val="0"/>
              </a:spcAft>
              <a:buFont typeface="Arial" panose="020B0604020202020204" pitchFamily="34" charset="0"/>
              <a:buNone/>
              <a:defRPr/>
            </a:pPr>
            <a:r>
              <a:rPr lang="it-IT" b="1" i="1" dirty="0"/>
              <a:t>Primo Levi</a:t>
            </a:r>
            <a:endParaRPr lang="it-IT" b="1" dirty="0"/>
          </a:p>
          <a:p>
            <a:pPr marL="0" indent="0" fontAlgn="auto">
              <a:spcAft>
                <a:spcPts val="0"/>
              </a:spcAft>
              <a:buFont typeface="Arial" panose="020B0604020202020204" pitchFamily="34" charset="0"/>
              <a:buNone/>
              <a:defRPr/>
            </a:pPr>
            <a:br>
              <a:rPr lang="it-IT" dirty="0"/>
            </a:br>
            <a:endParaRPr lang="it-IT"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olo 7">
            <a:extLst>
              <a:ext uri="{FF2B5EF4-FFF2-40B4-BE49-F238E27FC236}">
                <a16:creationId xmlns:a16="http://schemas.microsoft.com/office/drawing/2014/main" id="{C3406BC1-87D0-4F87-996E-B5E4B48EA2C6}"/>
              </a:ext>
            </a:extLst>
          </p:cNvPr>
          <p:cNvSpPr>
            <a:spLocks noGrp="1" noChangeArrowheads="1"/>
          </p:cNvSpPr>
          <p:nvPr>
            <p:ph type="title"/>
          </p:nvPr>
        </p:nvSpPr>
        <p:spPr/>
        <p:txBody>
          <a:bodyPr/>
          <a:lstStyle/>
          <a:p>
            <a:r>
              <a:rPr lang="it-IT" altLang="it-IT">
                <a:solidFill>
                  <a:srgbClr val="7030A0"/>
                </a:solidFill>
              </a:rPr>
              <a:t>Shema’</a:t>
            </a:r>
          </a:p>
        </p:txBody>
      </p:sp>
      <p:sp>
        <p:nvSpPr>
          <p:cNvPr id="13315" name="Segnaposto contenuto 8">
            <a:extLst>
              <a:ext uri="{FF2B5EF4-FFF2-40B4-BE49-F238E27FC236}">
                <a16:creationId xmlns:a16="http://schemas.microsoft.com/office/drawing/2014/main" id="{8899E6CA-E560-4DFB-B250-24EC8EAFFDF6}"/>
              </a:ext>
            </a:extLst>
          </p:cNvPr>
          <p:cNvSpPr>
            <a:spLocks noGrp="1" noChangeArrowheads="1"/>
          </p:cNvSpPr>
          <p:nvPr>
            <p:ph sz="half" idx="1"/>
          </p:nvPr>
        </p:nvSpPr>
        <p:spPr/>
        <p:txBody>
          <a:bodyPr>
            <a:normAutofit lnSpcReduction="10000"/>
          </a:bodyPr>
          <a:lstStyle/>
          <a:p>
            <a:r>
              <a:rPr lang="it-IT" altLang="it-IT"/>
              <a:t>l titolo della poesia, </a:t>
            </a:r>
            <a:r>
              <a:rPr lang="it-IT" altLang="it-IT" b="1"/>
              <a:t>Shemà</a:t>
            </a:r>
            <a:r>
              <a:rPr lang="it-IT" altLang="it-IT"/>
              <a:t>, altro non è che una parola in ebraico che vuol dire “</a:t>
            </a:r>
            <a:r>
              <a:rPr lang="it-IT" altLang="it-IT" b="1"/>
              <a:t>ascolta</a:t>
            </a:r>
            <a:r>
              <a:rPr lang="it-IT" altLang="it-IT"/>
              <a:t>”. La poesia è datata 10 gennaio 1946, quindi a poco meno di un anno dopo la liberazione da Auschwitz, avvenuta il 27 gennaio 1945. Già dalle parole di apertura del libro, quindi, risuona forte e chiaro l’appello che </a:t>
            </a:r>
            <a:r>
              <a:rPr lang="it-IT" altLang="it-IT" b="1">
                <a:hlinkClick r:id="rId2"/>
              </a:rPr>
              <a:t>Primo Levi</a:t>
            </a:r>
            <a:r>
              <a:rPr lang="it-IT" altLang="it-IT"/>
              <a:t> sta rivolgendo al lettore.</a:t>
            </a:r>
          </a:p>
        </p:txBody>
      </p:sp>
      <p:pic>
        <p:nvPicPr>
          <p:cNvPr id="13316" name="Segnaposto contenuto 11">
            <a:extLst>
              <a:ext uri="{FF2B5EF4-FFF2-40B4-BE49-F238E27FC236}">
                <a16:creationId xmlns:a16="http://schemas.microsoft.com/office/drawing/2014/main" id="{C8C0A8F8-33CD-47B6-AEBF-B61453168A8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934325" y="1201738"/>
            <a:ext cx="3092450" cy="4872037"/>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Immagine 1">
            <a:extLst>
              <a:ext uri="{FF2B5EF4-FFF2-40B4-BE49-F238E27FC236}">
                <a16:creationId xmlns:a16="http://schemas.microsoft.com/office/drawing/2014/main" id="{947521B8-C3AE-4FFA-A736-F76B4F2987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olo 1">
            <a:extLst>
              <a:ext uri="{FF2B5EF4-FFF2-40B4-BE49-F238E27FC236}">
                <a16:creationId xmlns:a16="http://schemas.microsoft.com/office/drawing/2014/main" id="{E7F29ECB-3818-4405-BAA2-2DC754977F8C}"/>
              </a:ext>
            </a:extLst>
          </p:cNvPr>
          <p:cNvSpPr>
            <a:spLocks noGrp="1" noChangeArrowheads="1"/>
          </p:cNvSpPr>
          <p:nvPr>
            <p:ph type="title"/>
          </p:nvPr>
        </p:nvSpPr>
        <p:spPr/>
        <p:txBody>
          <a:bodyPr/>
          <a:lstStyle/>
          <a:p>
            <a:r>
              <a:rPr lang="it-IT" altLang="it-IT"/>
              <a:t>Se questo è un uomo </a:t>
            </a:r>
          </a:p>
        </p:txBody>
      </p:sp>
      <p:pic>
        <p:nvPicPr>
          <p:cNvPr id="15363" name="Segnaposto contenuto 3">
            <a:extLst>
              <a:ext uri="{FF2B5EF4-FFF2-40B4-BE49-F238E27FC236}">
                <a16:creationId xmlns:a16="http://schemas.microsoft.com/office/drawing/2014/main" id="{8A1A5C98-40BA-4A91-A922-43C56624014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3077116" y="2016125"/>
            <a:ext cx="6352092" cy="3449638"/>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olo 1">
            <a:extLst>
              <a:ext uri="{FF2B5EF4-FFF2-40B4-BE49-F238E27FC236}">
                <a16:creationId xmlns:a16="http://schemas.microsoft.com/office/drawing/2014/main" id="{A7C9CF6D-588E-4E9F-B7CE-E120FC90CD32}"/>
              </a:ext>
            </a:extLst>
          </p:cNvPr>
          <p:cNvSpPr>
            <a:spLocks noGrp="1" noChangeArrowheads="1"/>
          </p:cNvSpPr>
          <p:nvPr>
            <p:ph type="title"/>
          </p:nvPr>
        </p:nvSpPr>
        <p:spPr>
          <a:xfrm>
            <a:off x="838200" y="365125"/>
            <a:ext cx="10515600" cy="3209925"/>
          </a:xfrm>
        </p:spPr>
        <p:txBody>
          <a:bodyPr/>
          <a:lstStyle/>
          <a:p>
            <a:r>
              <a:rPr lang="it-IT" altLang="it-IT">
                <a:latin typeface="AR BLANCA" panose="02000000000000000000"/>
              </a:rPr>
              <a:t>Non solo ebrei…odio e discriminazione verso i deboli: omosessuali e disabili, nemici politici, comunisti</a:t>
            </a:r>
          </a:p>
        </p:txBody>
      </p:sp>
      <p:sp>
        <p:nvSpPr>
          <p:cNvPr id="16387" name="Segnaposto contenuto 2">
            <a:extLst>
              <a:ext uri="{FF2B5EF4-FFF2-40B4-BE49-F238E27FC236}">
                <a16:creationId xmlns:a16="http://schemas.microsoft.com/office/drawing/2014/main" id="{81C39FA6-3FBB-4221-A70B-80DF7BC46809}"/>
              </a:ext>
            </a:extLst>
          </p:cNvPr>
          <p:cNvSpPr>
            <a:spLocks noGrp="1" noChangeArrowheads="1"/>
          </p:cNvSpPr>
          <p:nvPr>
            <p:ph idx="1"/>
          </p:nvPr>
        </p:nvSpPr>
        <p:spPr/>
        <p:txBody>
          <a:bodyPr/>
          <a:lstStyle/>
          <a:p>
            <a:endParaRPr lang="it-IT" altLang="it-IT">
              <a:hlinkClick r:id="rId2"/>
            </a:endParaRPr>
          </a:p>
          <a:p>
            <a:endParaRPr lang="it-IT" altLang="it-IT">
              <a:hlinkClick r:id="rId2"/>
            </a:endParaRPr>
          </a:p>
          <a:p>
            <a:endParaRPr lang="it-IT" altLang="it-IT">
              <a:hlinkClick r:id="rId2"/>
            </a:endParaRPr>
          </a:p>
          <a:p>
            <a:endParaRPr lang="it-IT" altLang="it-IT">
              <a:hlinkClick r:id="rId2"/>
            </a:endParaRPr>
          </a:p>
          <a:p>
            <a:r>
              <a:rPr lang="it-IT" altLang="it-IT">
                <a:hlinkClick r:id="rId2"/>
              </a:rPr>
              <a:t>https://youtu.be/W_8M-7a5D</a:t>
            </a:r>
            <a:endParaRPr lang="it-IT" altLang="it-IT"/>
          </a:p>
          <a:p>
            <a:r>
              <a:rPr lang="it-IT" altLang="it-IT" sz="1600" i="1" u="sng"/>
              <a:t>TESTIMONIANZA DI LUCY, ESTRATTO DA INTERVISTA SU RAI 1</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olo 1">
            <a:extLst>
              <a:ext uri="{FF2B5EF4-FFF2-40B4-BE49-F238E27FC236}">
                <a16:creationId xmlns:a16="http://schemas.microsoft.com/office/drawing/2014/main" id="{2482F86E-9B56-4FBC-BA57-018A0C5C920C}"/>
              </a:ext>
            </a:extLst>
          </p:cNvPr>
          <p:cNvSpPr>
            <a:spLocks noGrp="1" noChangeArrowheads="1"/>
          </p:cNvSpPr>
          <p:nvPr>
            <p:ph type="title"/>
          </p:nvPr>
        </p:nvSpPr>
        <p:spPr/>
        <p:txBody>
          <a:bodyPr/>
          <a:lstStyle/>
          <a:p>
            <a:pPr algn="ctr"/>
            <a:r>
              <a:rPr lang="it-IT" altLang="it-IT" b="1">
                <a:solidFill>
                  <a:srgbClr val="002060"/>
                </a:solidFill>
                <a:latin typeface="Algerian" panose="04020705040A02060702" pitchFamily="82" charset="0"/>
              </a:rPr>
              <a:t>«L’inferno è una passeggiata»</a:t>
            </a:r>
            <a:br>
              <a:rPr lang="it-IT" altLang="it-IT" b="1">
                <a:solidFill>
                  <a:srgbClr val="002060"/>
                </a:solidFill>
                <a:latin typeface="Algerian" panose="04020705040A02060702" pitchFamily="82" charset="0"/>
              </a:rPr>
            </a:br>
            <a:r>
              <a:rPr lang="it-IT" altLang="it-IT" sz="2800" b="1">
                <a:solidFill>
                  <a:srgbClr val="002060"/>
                </a:solidFill>
                <a:latin typeface="Algerian" panose="04020705040A02060702" pitchFamily="82" charset="0"/>
              </a:rPr>
              <a:t>TESTIMONIANZA DI UN SOPRAVVISSUTO</a:t>
            </a:r>
          </a:p>
        </p:txBody>
      </p:sp>
      <p:sp>
        <p:nvSpPr>
          <p:cNvPr id="3" name="Segnaposto contenuto 2">
            <a:extLst>
              <a:ext uri="{FF2B5EF4-FFF2-40B4-BE49-F238E27FC236}">
                <a16:creationId xmlns:a16="http://schemas.microsoft.com/office/drawing/2014/main" id="{1AAD8FBA-05BE-4F3D-8F69-80FF849B35B0}"/>
              </a:ext>
            </a:extLst>
          </p:cNvPr>
          <p:cNvSpPr>
            <a:spLocks noGrp="1"/>
          </p:cNvSpPr>
          <p:nvPr>
            <p:ph idx="1"/>
          </p:nvPr>
        </p:nvSpPr>
        <p:spPr/>
        <p:txBody>
          <a:bodyPr rtlCol="0">
            <a:normAutofit fontScale="32500" lnSpcReduction="20000"/>
          </a:bodyPr>
          <a:lstStyle/>
          <a:p>
            <a:pPr marL="0" indent="0">
              <a:spcAft>
                <a:spcPts val="0"/>
              </a:spcAft>
              <a:buFont typeface="Arial" panose="020B0604020202020204" pitchFamily="34" charset="0"/>
              <a:buNone/>
              <a:defRPr/>
            </a:pPr>
            <a:endParaRPr lang="it-IT" dirty="0"/>
          </a:p>
          <a:p>
            <a:pPr>
              <a:spcAft>
                <a:spcPts val="0"/>
              </a:spcAft>
              <a:defRPr/>
            </a:pPr>
            <a:r>
              <a:rPr lang="it-IT" sz="2900" dirty="0"/>
              <a:t>“E mi sono ritrovata nel campo di </a:t>
            </a:r>
            <a:r>
              <a:rPr lang="it-IT" sz="2900" dirty="0" err="1"/>
              <a:t>Dachau</a:t>
            </a:r>
            <a:r>
              <a:rPr lang="it-IT" sz="2900" dirty="0"/>
              <a:t>. L’orrore, la disperazione, la fame, l’annientamento, l’umiliazione, la detenzione, il disgusto. Speravo tanto che ci bombardassero, per mettere fine a tutto questo. Appena arrivati ci hanno denudati, pelati e disinfettati, dicevano loro. Disinfettati con la creolina, la pelle se ne veniva via così. Se avevi un po’ di carne addosso vivevi, altrimenti partivi già condannato. Noi non avevamo più un nome, ma solo un numero. Nel campo lavoravo. Ci ho passato sei mesi. Ormai era la fine, mi era incominciata a venire la dissenteria e quando ti veniva la dissenteria, morivi”.</a:t>
            </a:r>
          </a:p>
          <a:p>
            <a:pPr>
              <a:spcAft>
                <a:spcPts val="0"/>
              </a:spcAft>
              <a:defRPr/>
            </a:pPr>
            <a:r>
              <a:rPr lang="it-IT" sz="2900" dirty="0"/>
              <a:t>“Quello che ho visto nel campo è stato spaventoso. L’inferno di Dante a confronto è una passeggiata. Impiccati. Gente che moriva per la strada. Persone che erano solo pelle e ossa. Facevano gli esperimenti. Bruciavano i morti e c’era chi era ancora vivo, che si muoveva fra le fiamme. Terribile, terribile. La mattina quando ti alzavi e volgevi il tuo sguardo intorno alla recinzione elettrificata, trovavi un mucchio di ragazzi attaccati. Vedevi le fiammelle uscire dai corpi di questi ragazzi. L’odore”.</a:t>
            </a:r>
          </a:p>
          <a:p>
            <a:pPr>
              <a:spcAft>
                <a:spcPts val="0"/>
              </a:spcAft>
              <a:defRPr/>
            </a:pPr>
            <a:r>
              <a:rPr lang="it-IT" sz="2900" dirty="0"/>
              <a:t>“C’era poi un ragazzo olandese, che poverino non riusciva più a vivere così… Non c’è l’ha fatta e si è gettato contro la recinzione… Folgorato, incenerito. Eravamo come dei robot, non avevamo più volontà, non avevamo più sorriso, ma solo disgusto. Vivevi nel terrore e nell’orrore. Non avevi tempo di socializzare, non potevi, non potevi… Non avevamo più argomenti. Eravamo in mezzo ad altra gente e sentivi solo: ‘È finita? È finita? Ti prego, hai un pezzo di pane in più?'”.</a:t>
            </a:r>
          </a:p>
          <a:p>
            <a:pPr>
              <a:spcAft>
                <a:spcPts val="0"/>
              </a:spcAft>
              <a:defRPr/>
            </a:pPr>
            <a:r>
              <a:rPr lang="it-IT" sz="2900" dirty="0"/>
              <a:t>“A ogni modo, questo è successo: arrivarono gli americani e ci liberarono. Radunarono tutti i tedeschi in un recinto. Gli americani ci dissero: ‘Se qualcuno vuole favorire di ammazzarne qualcuno, ecco la pistola’. Mi rifiutai! Perché devo sparare a loro? Io non lo farei mai! Ma c’è chi accettò. Ero ormai un cadavere. Che umiliazione”.</a:t>
            </a:r>
          </a:p>
          <a:p>
            <a:pPr fontAlgn="auto">
              <a:spcAft>
                <a:spcPts val="0"/>
              </a:spcAft>
              <a:defRPr/>
            </a:pPr>
            <a:endParaRPr lang="it-IT"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olo 1">
            <a:extLst>
              <a:ext uri="{FF2B5EF4-FFF2-40B4-BE49-F238E27FC236}">
                <a16:creationId xmlns:a16="http://schemas.microsoft.com/office/drawing/2014/main" id="{307CBE76-5474-4C0C-899E-DCF84833F305}"/>
              </a:ext>
            </a:extLst>
          </p:cNvPr>
          <p:cNvSpPr>
            <a:spLocks noGrp="1" noChangeArrowheads="1"/>
          </p:cNvSpPr>
          <p:nvPr>
            <p:ph type="title"/>
          </p:nvPr>
        </p:nvSpPr>
        <p:spPr/>
        <p:txBody>
          <a:bodyPr/>
          <a:lstStyle/>
          <a:p>
            <a:endParaRPr lang="it-IT" altLang="it-IT"/>
          </a:p>
        </p:txBody>
      </p:sp>
      <p:pic>
        <p:nvPicPr>
          <p:cNvPr id="18435" name="Segnaposto contenuto 3">
            <a:extLst>
              <a:ext uri="{FF2B5EF4-FFF2-40B4-BE49-F238E27FC236}">
                <a16:creationId xmlns:a16="http://schemas.microsoft.com/office/drawing/2014/main" id="{8535CC97-FD9F-4D96-BA7F-7ACD4B40055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3186818" y="2016125"/>
            <a:ext cx="6132689" cy="3449638"/>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Immagine 3">
            <a:extLst>
              <a:ext uri="{FF2B5EF4-FFF2-40B4-BE49-F238E27FC236}">
                <a16:creationId xmlns:a16="http://schemas.microsoft.com/office/drawing/2014/main" id="{02331729-01D0-48FB-B40D-816ADEB4BE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023938"/>
            <a:ext cx="73152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9DB6CE-30C6-4505-9F07-B80AB3FB3B71}"/>
              </a:ext>
            </a:extLst>
          </p:cNvPr>
          <p:cNvSpPr>
            <a:spLocks noGrp="1"/>
          </p:cNvSpPr>
          <p:nvPr>
            <p:ph type="ctrTitle"/>
          </p:nvPr>
        </p:nvSpPr>
        <p:spPr/>
        <p:txBody>
          <a:bodyPr rtlCol="0">
            <a:normAutofit fontScale="90000"/>
          </a:bodyPr>
          <a:lstStyle/>
          <a:p>
            <a:pPr fontAlgn="auto">
              <a:spcAft>
                <a:spcPts val="0"/>
              </a:spcAft>
              <a:defRPr/>
            </a:pPr>
            <a:r>
              <a:rPr lang="it-IT" dirty="0">
                <a:solidFill>
                  <a:srgbClr val="00B050"/>
                </a:solidFill>
                <a:latin typeface="Aharoni" panose="02010803020104030203" pitchFamily="2" charset="-79"/>
                <a:cs typeface="Aharoni" panose="02010803020104030203" pitchFamily="2" charset="-79"/>
              </a:rPr>
              <a:t>Classi 3^ D E 3^I </a:t>
            </a:r>
            <a:br>
              <a:rPr lang="it-IT" dirty="0">
                <a:solidFill>
                  <a:srgbClr val="00B050"/>
                </a:solidFill>
                <a:latin typeface="Aharoni" panose="02010803020104030203" pitchFamily="2" charset="-79"/>
                <a:cs typeface="Aharoni" panose="02010803020104030203" pitchFamily="2" charset="-79"/>
              </a:rPr>
            </a:br>
            <a:r>
              <a:rPr lang="it-IT" dirty="0">
                <a:solidFill>
                  <a:srgbClr val="00B050"/>
                </a:solidFill>
                <a:latin typeface="Aharoni" panose="02010803020104030203" pitchFamily="2" charset="-79"/>
                <a:cs typeface="Aharoni" panose="02010803020104030203" pitchFamily="2" charset="-79"/>
              </a:rPr>
              <a:t>anno scolastico 2021/2022</a:t>
            </a:r>
            <a:br>
              <a:rPr lang="it-IT" dirty="0">
                <a:solidFill>
                  <a:srgbClr val="00B050"/>
                </a:solidFill>
                <a:latin typeface="Aharoni" panose="02010803020104030203" pitchFamily="2" charset="-79"/>
                <a:cs typeface="Aharoni" panose="02010803020104030203" pitchFamily="2" charset="-79"/>
              </a:rPr>
            </a:br>
            <a:r>
              <a:rPr lang="it-IT" dirty="0">
                <a:solidFill>
                  <a:srgbClr val="00B050"/>
                </a:solidFill>
                <a:latin typeface="Aharoni" panose="02010803020104030203" pitchFamily="2" charset="-79"/>
                <a:cs typeface="Aharoni" panose="02010803020104030203" pitchFamily="2" charset="-79"/>
              </a:rPr>
              <a:t>Andrea di Isernia </a:t>
            </a:r>
          </a:p>
        </p:txBody>
      </p:sp>
      <p:sp>
        <p:nvSpPr>
          <p:cNvPr id="3075" name="Sottotitolo 2">
            <a:extLst>
              <a:ext uri="{FF2B5EF4-FFF2-40B4-BE49-F238E27FC236}">
                <a16:creationId xmlns:a16="http://schemas.microsoft.com/office/drawing/2014/main" id="{AED48B1E-38F4-4C13-9A06-DE9C4344654B}"/>
              </a:ext>
            </a:extLst>
          </p:cNvPr>
          <p:cNvSpPr>
            <a:spLocks noGrp="1" noChangeArrowheads="1"/>
          </p:cNvSpPr>
          <p:nvPr>
            <p:ph type="subTitle" idx="1"/>
          </p:nvPr>
        </p:nvSpPr>
        <p:spPr>
          <a:xfrm>
            <a:off x="1524000" y="3673476"/>
            <a:ext cx="9144000" cy="1655762"/>
          </a:xfrm>
        </p:spPr>
        <p:txBody>
          <a:bodyPr>
            <a:normAutofit fontScale="92500"/>
          </a:bodyPr>
          <a:lstStyle/>
          <a:p>
            <a:r>
              <a:rPr lang="it-IT" altLang="it-IT" sz="4800">
                <a:solidFill>
                  <a:srgbClr val="FF0000"/>
                </a:solidFill>
                <a:latin typeface="AR BLANCA" panose="02000000000000000000"/>
              </a:rPr>
              <a:t>Per non dimenticare </a:t>
            </a:r>
          </a:p>
          <a:p>
            <a:r>
              <a:rPr lang="it-IT" altLang="it-IT" sz="2600">
                <a:solidFill>
                  <a:srgbClr val="FF0000"/>
                </a:solidFill>
                <a:latin typeface="AR BLANCA" panose="02000000000000000000"/>
              </a:rPr>
              <a:t>MATERIALE A CURA DELLA PROF.SSA Traglia VALENTINA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1000"/>
                                        <p:tgtEl>
                                          <p:spTgt spid="3075">
                                            <p:txEl>
                                              <p:pRg st="0" end="0"/>
                                            </p:txEl>
                                          </p:spTgt>
                                        </p:tgtEl>
                                      </p:cBhvr>
                                    </p:animEffect>
                                    <p:anim calcmode="lin" valueType="num">
                                      <p:cBhvr>
                                        <p:cTn id="8" dur="1000" fill="hold"/>
                                        <p:tgtEl>
                                          <p:spTgt spid="307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7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075">
                                            <p:txEl>
                                              <p:pRg st="1" end="1"/>
                                            </p:txEl>
                                          </p:spTgt>
                                        </p:tgtEl>
                                        <p:attrNameLst>
                                          <p:attrName>style.visibility</p:attrName>
                                        </p:attrNameLst>
                                      </p:cBhvr>
                                      <p:to>
                                        <p:strVal val="visible"/>
                                      </p:to>
                                    </p:set>
                                    <p:animEffect transition="in" filter="fade">
                                      <p:cBhvr>
                                        <p:cTn id="14" dur="1000"/>
                                        <p:tgtEl>
                                          <p:spTgt spid="3075">
                                            <p:txEl>
                                              <p:pRg st="1" end="1"/>
                                            </p:txEl>
                                          </p:spTgt>
                                        </p:tgtEl>
                                      </p:cBhvr>
                                    </p:animEffect>
                                    <p:anim calcmode="lin" valueType="num">
                                      <p:cBhvr>
                                        <p:cTn id="15" dur="1000" fill="hold"/>
                                        <p:tgtEl>
                                          <p:spTgt spid="307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07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93728E-0A4F-4F79-88F1-7212613D634D}"/>
              </a:ext>
            </a:extLst>
          </p:cNvPr>
          <p:cNvSpPr>
            <a:spLocks noGrp="1"/>
          </p:cNvSpPr>
          <p:nvPr>
            <p:ph type="title"/>
          </p:nvPr>
        </p:nvSpPr>
        <p:spPr/>
        <p:txBody>
          <a:bodyPr rtlCol="0">
            <a:normAutofit/>
          </a:bodyPr>
          <a:lstStyle/>
          <a:p>
            <a:pPr algn="ctr" fontAlgn="auto">
              <a:spcAft>
                <a:spcPts val="0"/>
              </a:spcAft>
              <a:defRPr/>
            </a:pPr>
            <a:r>
              <a:rPr lang="it-IT" b="1" dirty="0">
                <a:solidFill>
                  <a:srgbClr val="C00000"/>
                </a:solidFill>
                <a:effectLst>
                  <a:outerShdw blurRad="38100" dist="38100" dir="2700000" algn="tl">
                    <a:srgbClr val="000000">
                      <a:alpha val="43137"/>
                    </a:srgbClr>
                  </a:outerShdw>
                </a:effectLst>
                <a:latin typeface="AR BONNIE" panose="02000000000000000000" pitchFamily="2" charset="0"/>
              </a:rPr>
              <a:t>CHE COSA E’?</a:t>
            </a:r>
          </a:p>
        </p:txBody>
      </p:sp>
      <p:sp>
        <p:nvSpPr>
          <p:cNvPr id="3" name="Segnaposto contenuto 2">
            <a:extLst>
              <a:ext uri="{FF2B5EF4-FFF2-40B4-BE49-F238E27FC236}">
                <a16:creationId xmlns:a16="http://schemas.microsoft.com/office/drawing/2014/main" id="{2B358402-1258-4DD8-9F92-42A0DA821964}"/>
              </a:ext>
            </a:extLst>
          </p:cNvPr>
          <p:cNvSpPr>
            <a:spLocks noGrp="1"/>
          </p:cNvSpPr>
          <p:nvPr>
            <p:ph idx="1"/>
          </p:nvPr>
        </p:nvSpPr>
        <p:spPr/>
        <p:txBody>
          <a:bodyPr rtlCol="0">
            <a:normAutofit fontScale="92500" lnSpcReduction="10000"/>
          </a:bodyPr>
          <a:lstStyle/>
          <a:p>
            <a:pPr fontAlgn="auto">
              <a:spcAft>
                <a:spcPts val="0"/>
              </a:spcAft>
              <a:defRPr/>
            </a:pPr>
            <a:r>
              <a:rPr lang="it-IT" dirty="0"/>
              <a:t>Il </a:t>
            </a:r>
            <a:r>
              <a:rPr lang="it-IT" b="1" dirty="0"/>
              <a:t>Giorno della Memoria</a:t>
            </a:r>
            <a:r>
              <a:rPr lang="it-IT" dirty="0"/>
              <a:t> è una ricorrenza internazionale celebrata il </a:t>
            </a:r>
            <a:r>
              <a:rPr lang="it-IT" dirty="0">
                <a:hlinkClick r:id="rId2" tooltip="27 gennaio"/>
              </a:rPr>
              <a:t>27 gennaio</a:t>
            </a:r>
            <a:r>
              <a:rPr lang="it-IT" dirty="0"/>
              <a:t> di ogni anno come giornata per commemorare le vittime dell'</a:t>
            </a:r>
            <a:r>
              <a:rPr lang="it-IT" dirty="0">
                <a:hlinkClick r:id="rId3" tooltip="Olocausto"/>
              </a:rPr>
              <a:t>Olocausto</a:t>
            </a:r>
            <a:r>
              <a:rPr lang="it-IT" dirty="0"/>
              <a:t>. È stato così designato dalla risoluzione 60/7 dell'</a:t>
            </a:r>
            <a:r>
              <a:rPr lang="it-IT" dirty="0">
                <a:hlinkClick r:id="rId4" tooltip="Assemblea generale delle Nazioni Unite"/>
              </a:rPr>
              <a:t>Assemblea generale delle Nazioni Unite</a:t>
            </a:r>
            <a:r>
              <a:rPr lang="it-IT" dirty="0"/>
              <a:t> del 1º novembre 2005, durante la 42ª riunione plenaria. La risoluzione fu preceduta da una sessione speciale tenuta il 24 gennaio 2005 durante la quale l'Assemblea generale delle Nazioni Unite celebrò il sessantesimo anniversario della liberazione dei campi di concentramento nazisti e la fine dell'Olocausto.</a:t>
            </a:r>
          </a:p>
          <a:p>
            <a:pPr fontAlgn="auto">
              <a:spcAft>
                <a:spcPts val="0"/>
              </a:spcAft>
              <a:defRPr/>
            </a:pPr>
            <a:r>
              <a:rPr lang="it-IT" dirty="0"/>
              <a:t>Si è stabilito di celebrare il Giorno della Memoria ogni 27 gennaio perché in quel giorno del 1945 le truppe dell'</a:t>
            </a:r>
            <a:r>
              <a:rPr lang="it-IT" dirty="0">
                <a:hlinkClick r:id="rId5" tooltip="Armata Rossa"/>
              </a:rPr>
              <a:t>Armata Rossa</a:t>
            </a:r>
            <a:r>
              <a:rPr lang="it-IT" dirty="0"/>
              <a:t>, impegnate nella </a:t>
            </a:r>
            <a:r>
              <a:rPr lang="it-IT" dirty="0">
                <a:hlinkClick r:id="rId6" tooltip="Offensiva Vistola-Oder"/>
              </a:rPr>
              <a:t>offensiva Vistola-Oder</a:t>
            </a:r>
            <a:r>
              <a:rPr lang="it-IT" dirty="0"/>
              <a:t> in direzione della </a:t>
            </a:r>
            <a:r>
              <a:rPr lang="it-IT" dirty="0">
                <a:hlinkClick r:id="rId7" tooltip="Germania"/>
              </a:rPr>
              <a:t>Germania</a:t>
            </a:r>
            <a:r>
              <a:rPr lang="it-IT" dirty="0"/>
              <a:t>, liberarono il </a:t>
            </a:r>
            <a:r>
              <a:rPr lang="it-IT" u="sng" dirty="0">
                <a:hlinkClick r:id="rId8"/>
              </a:rPr>
              <a:t>campo di concentramento di Auschwitz</a:t>
            </a:r>
            <a:r>
              <a:rPr lang="it-IT" dirty="0"/>
              <a:t>.</a:t>
            </a:r>
          </a:p>
          <a:p>
            <a:pPr fontAlgn="auto">
              <a:spcAft>
                <a:spcPts val="0"/>
              </a:spcAft>
              <a:defRPr/>
            </a:pP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CDFB94-7761-4199-AF7A-A8442119DCCB}"/>
              </a:ext>
            </a:extLst>
          </p:cNvPr>
          <p:cNvSpPr>
            <a:spLocks noGrp="1"/>
          </p:cNvSpPr>
          <p:nvPr>
            <p:ph type="title"/>
          </p:nvPr>
        </p:nvSpPr>
        <p:spPr/>
        <p:txBody>
          <a:bodyPr rtlCol="0">
            <a:normAutofit/>
          </a:bodyPr>
          <a:lstStyle/>
          <a:p>
            <a:pPr fontAlgn="auto">
              <a:spcAft>
                <a:spcPts val="0"/>
              </a:spcAft>
              <a:defRPr/>
            </a:pPr>
            <a:r>
              <a:rPr lang="it-IT" b="1" dirty="0">
                <a:solidFill>
                  <a:srgbClr val="0070C0"/>
                </a:solidFill>
                <a:effectLst>
                  <a:outerShdw blurRad="38100" dist="38100" dir="2700000" algn="tl">
                    <a:srgbClr val="000000">
                      <a:alpha val="43137"/>
                    </a:srgbClr>
                  </a:outerShdw>
                </a:effectLst>
                <a:latin typeface="Aparajita" panose="020B0604020202020204" pitchFamily="34" charset="0"/>
                <a:cs typeface="Aparajita" panose="020B0604020202020204" pitchFamily="34" charset="0"/>
              </a:rPr>
              <a:t>IL GIORNO DELLA MEMORIA IN ITALIA </a:t>
            </a:r>
          </a:p>
        </p:txBody>
      </p:sp>
      <p:graphicFrame>
        <p:nvGraphicFramePr>
          <p:cNvPr id="4" name="Segnaposto contenuto 3">
            <a:extLst>
              <a:ext uri="{FF2B5EF4-FFF2-40B4-BE49-F238E27FC236}">
                <a16:creationId xmlns:a16="http://schemas.microsoft.com/office/drawing/2014/main" id="{B5AAD084-FE88-4815-8436-132674326406}"/>
              </a:ext>
            </a:extLst>
          </p:cNvPr>
          <p:cNvGraphicFramePr>
            <a:graphicFrameLocks noGrp="1"/>
          </p:cNvGraphicFramePr>
          <p:nvPr>
            <p:ph idx="1"/>
          </p:nvPr>
        </p:nvGraphicFramePr>
        <p:xfrm>
          <a:off x="838200" y="2584450"/>
          <a:ext cx="10515600" cy="2834610"/>
        </p:xfrm>
        <a:graphic>
          <a:graphicData uri="http://schemas.openxmlformats.org/drawingml/2006/table">
            <a:tbl>
              <a:tblPr/>
              <a:tblGrid>
                <a:gridCol w="10515600">
                  <a:extLst>
                    <a:ext uri="{9D8B030D-6E8A-4147-A177-3AD203B41FA5}">
                      <a16:colId xmlns:a16="http://schemas.microsoft.com/office/drawing/2014/main" val="20000"/>
                    </a:ext>
                  </a:extLst>
                </a:gridCol>
              </a:tblGrid>
              <a:tr h="2833688">
                <a:tc>
                  <a:txBody>
                    <a:bodyPr/>
                    <a:lstStyle/>
                    <a:p>
                      <a:r>
                        <a:rPr lang="it-IT" sz="1800" dirty="0">
                          <a:effectLst/>
                        </a:rPr>
                        <a:t>«La Repubblica italiana riconosce il giorno 27 gennaio, data dell'abbattimento dei cancelli di Auschwitz, "Giorno della Memoria", al fine di ricordare la Shoah (sterminio del popolo ebraico), le leggi razziali, la persecuzione italiana dei cittadini ebrei, gli italiani che hanno subìto la deportazione, la prigionia, la morte, nonché coloro che, anche in campi e schieramenti diversi, si sono opposti al progetto di sterminio, ed a rischio della propria vita hanno salvato altre vite e protetto i perseguitati.</a:t>
                      </a:r>
                      <a:br>
                        <a:rPr lang="it-IT" sz="1800" dirty="0">
                          <a:effectLst/>
                        </a:rPr>
                      </a:br>
                      <a:r>
                        <a:rPr lang="it-IT" sz="1800" dirty="0">
                          <a:effectLst/>
                        </a:rPr>
                        <a:t>In occasione del "Giorno della Memoria" di cui all'articolo 1, sono organizzati cerimonie, iniziative, incontri e momenti comuni di narrazione dei fatti e di riflessione, in modo particolare nelle scuole di ogni ordine e grado, su quanto è accaduto al popolo ebraico e ai deportati militari e politici italiani nei campi nazisti in modo da conservare nel futuro dell'Italia la memoria di un tragico ed oscuro periodo della storia nel nostro Paese e in Europa, e affinché simili eventi non possano mai più accadere.</a:t>
                      </a:r>
                      <a:r>
                        <a:rPr lang="it-IT" sz="1800" b="0" i="0" u="none" strike="noStrike" baseline="30000" dirty="0">
                          <a:solidFill>
                            <a:srgbClr val="0645AD"/>
                          </a:solidFill>
                          <a:effectLst/>
                          <a:latin typeface="Arial" panose="020B0604020202020204" pitchFamily="34" charset="0"/>
                        </a:rPr>
                        <a:t>[</a:t>
                      </a:r>
                      <a:r>
                        <a:rPr lang="it-IT" sz="1800" dirty="0">
                          <a:effectLst/>
                        </a:rPr>
                        <a:t>»</a:t>
                      </a:r>
                    </a:p>
                  </a:txBody>
                  <a:tcPr marT="45705" marB="45705" anchor="ctr">
                    <a:lnL>
                      <a:noFill/>
                    </a:lnL>
                    <a:lnR>
                      <a:noFill/>
                    </a:lnR>
                    <a:lnT>
                      <a:noFill/>
                    </a:lnT>
                    <a:lnB>
                      <a:noFill/>
                    </a:lnB>
                    <a:solidFill>
                      <a:srgbClr val="FFFFFF"/>
                    </a:solidFill>
                  </a:tcPr>
                </a:tc>
                <a:extLst>
                  <a:ext uri="{0D108BD9-81ED-4DB2-BD59-A6C34878D82A}">
                    <a16:rowId xmlns:a16="http://schemas.microsoft.com/office/drawing/2014/main" val="10000"/>
                  </a:ext>
                </a:extLst>
              </a:tr>
            </a:tbl>
          </a:graphicData>
        </a:graphic>
      </p:graphicFrame>
      <p:sp>
        <p:nvSpPr>
          <p:cNvPr id="5125" name="Rectangle 2">
            <a:extLst>
              <a:ext uri="{FF2B5EF4-FFF2-40B4-BE49-F238E27FC236}">
                <a16:creationId xmlns:a16="http://schemas.microsoft.com/office/drawing/2014/main" id="{40F134F5-11FE-4B98-951A-8A0789C3F5C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it-IT" altLang="it-IT" sz="1000">
                <a:solidFill>
                  <a:srgbClr val="202122"/>
                </a:solidFill>
                <a:latin typeface="Arial" panose="020B0604020202020204" pitchFamily="34" charset="0"/>
                <a:cs typeface="Arial" panose="020B0604020202020204" pitchFamily="34" charset="0"/>
              </a:rPr>
              <a:t>Gli articoli 1 e 2 della </a:t>
            </a:r>
            <a:r>
              <a:rPr lang="it-IT" altLang="it-IT" sz="1000">
                <a:solidFill>
                  <a:srgbClr val="0645AD"/>
                </a:solidFill>
                <a:latin typeface="Arial" panose="020B0604020202020204" pitchFamily="34" charset="0"/>
                <a:cs typeface="Arial" panose="020B0604020202020204" pitchFamily="34" charset="0"/>
                <a:hlinkClick r:id="rId2" tooltip="Legge 20 luglio 2000 n. 211"/>
              </a:rPr>
              <a:t>legge 20 luglio 2000 n. 211</a:t>
            </a:r>
            <a:r>
              <a:rPr lang="it-IT" altLang="it-IT" sz="1000">
                <a:solidFill>
                  <a:srgbClr val="202122"/>
                </a:solidFill>
                <a:latin typeface="Arial" panose="020B0604020202020204" pitchFamily="34" charset="0"/>
                <a:cs typeface="Arial" panose="020B0604020202020204" pitchFamily="34" charset="0"/>
              </a:rPr>
              <a:t> definiscono così le finalità e le celebrazioni del Giorno della Memoria:</a:t>
            </a:r>
            <a:endParaRPr lang="it-IT" altLang="it-IT">
              <a:latin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1">
            <a:extLst>
              <a:ext uri="{FF2B5EF4-FFF2-40B4-BE49-F238E27FC236}">
                <a16:creationId xmlns:a16="http://schemas.microsoft.com/office/drawing/2014/main" id="{F421C4F1-2E23-4F3C-812F-B430350A7000}"/>
              </a:ext>
            </a:extLst>
          </p:cNvPr>
          <p:cNvSpPr>
            <a:spLocks noGrp="1" noChangeArrowheads="1"/>
          </p:cNvSpPr>
          <p:nvPr>
            <p:ph type="title"/>
          </p:nvPr>
        </p:nvSpPr>
        <p:spPr/>
        <p:txBody>
          <a:bodyPr/>
          <a:lstStyle/>
          <a:p>
            <a:pPr algn="ctr"/>
            <a:r>
              <a:rPr lang="it-IT" altLang="it-IT" b="1">
                <a:solidFill>
                  <a:srgbClr val="92D050"/>
                </a:solidFill>
                <a:latin typeface="Algerian" panose="04020705040A02060702" pitchFamily="82" charset="0"/>
              </a:rPr>
              <a:t>CHE COSA E’ LA SHOAH</a:t>
            </a:r>
          </a:p>
        </p:txBody>
      </p:sp>
      <p:sp>
        <p:nvSpPr>
          <p:cNvPr id="6147" name="Segnaposto contenuto 2">
            <a:extLst>
              <a:ext uri="{FF2B5EF4-FFF2-40B4-BE49-F238E27FC236}">
                <a16:creationId xmlns:a16="http://schemas.microsoft.com/office/drawing/2014/main" id="{FA270123-0E3B-4A34-B683-3B987A118588}"/>
              </a:ext>
            </a:extLst>
          </p:cNvPr>
          <p:cNvSpPr>
            <a:spLocks noGrp="1" noChangeArrowheads="1"/>
          </p:cNvSpPr>
          <p:nvPr>
            <p:ph idx="1"/>
          </p:nvPr>
        </p:nvSpPr>
        <p:spPr/>
        <p:txBody>
          <a:bodyPr/>
          <a:lstStyle/>
          <a:p>
            <a:r>
              <a:rPr lang="it-IT" altLang="it-IT"/>
              <a:t>Per definire il </a:t>
            </a:r>
            <a:r>
              <a:rPr lang="it-IT" altLang="it-IT" b="1">
                <a:hlinkClick r:id="rId2"/>
              </a:rPr>
              <a:t>genocidio</a:t>
            </a:r>
            <a:r>
              <a:rPr lang="it-IT" altLang="it-IT"/>
              <a:t> degli </a:t>
            </a:r>
            <a:r>
              <a:rPr lang="it-IT" altLang="it-IT" b="1">
                <a:hlinkClick r:id="rId3"/>
              </a:rPr>
              <a:t>ebrei</a:t>
            </a:r>
            <a:r>
              <a:rPr lang="it-IT" altLang="it-IT"/>
              <a:t> vengono utilizzati due termini : </a:t>
            </a:r>
            <a:r>
              <a:rPr lang="it-IT" altLang="it-IT" b="1">
                <a:hlinkClick r:id="rId4"/>
              </a:rPr>
              <a:t>Olocausto</a:t>
            </a:r>
            <a:r>
              <a:rPr lang="it-IT" altLang="it-IT"/>
              <a:t> e </a:t>
            </a:r>
            <a:r>
              <a:rPr lang="it-IT" altLang="it-IT" b="1">
                <a:hlinkClick r:id="rId5"/>
              </a:rPr>
              <a:t>Shoah</a:t>
            </a:r>
            <a:r>
              <a:rPr lang="it-IT" altLang="it-IT"/>
              <a:t>.</a:t>
            </a:r>
          </a:p>
          <a:p>
            <a:r>
              <a:rPr lang="it-IT" altLang="it-IT"/>
              <a:t>Il primo, utilizzato prevalentemente per il quarantennio successivo alla seconda guerra mondiale (1939-1945), vede la sua etimologia nel greco antico (olos tutto e causton brucia). Esso ricorda un tipo di sacrificio diffuso tra diversi popoli dell’antichità (tra cui greci, romani ed </a:t>
            </a:r>
            <a:r>
              <a:rPr lang="it-IT" altLang="it-IT" b="1">
                <a:hlinkClick r:id="rId3"/>
              </a:rPr>
              <a:t>ebrei</a:t>
            </a:r>
            <a:r>
              <a:rPr lang="it-IT" altLang="it-IT"/>
              <a:t>) che prevedeva che l’animale venisse completamente bruciato senza che la comunità potesse consumarne una parte.</a:t>
            </a:r>
          </a:p>
          <a:p>
            <a:endParaRPr lang="it-IT" altLang="it-IT"/>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a:extLst>
              <a:ext uri="{FF2B5EF4-FFF2-40B4-BE49-F238E27FC236}">
                <a16:creationId xmlns:a16="http://schemas.microsoft.com/office/drawing/2014/main" id="{07799FDB-1AB0-47A5-B8CC-CC6B9DC761A8}"/>
              </a:ext>
            </a:extLst>
          </p:cNvPr>
          <p:cNvSpPr>
            <a:spLocks noGrp="1"/>
          </p:cNvSpPr>
          <p:nvPr>
            <p:ph type="title"/>
          </p:nvPr>
        </p:nvSpPr>
        <p:spPr/>
        <p:txBody>
          <a:bodyPr rtlCol="0">
            <a:normAutofit/>
          </a:bodyPr>
          <a:lstStyle/>
          <a:p>
            <a:pPr algn="ctr" fontAlgn="auto">
              <a:spcAft>
                <a:spcPts val="0"/>
              </a:spcAft>
              <a:defRPr/>
            </a:pPr>
            <a:r>
              <a:rPr lang="it-IT" dirty="0">
                <a:solidFill>
                  <a:srgbClr val="FF0000"/>
                </a:solidFill>
                <a:effectLst>
                  <a:outerShdw blurRad="38100" dist="38100" dir="2700000" algn="tl">
                    <a:srgbClr val="000000">
                      <a:alpha val="43137"/>
                    </a:srgbClr>
                  </a:outerShdw>
                </a:effectLst>
              </a:rPr>
              <a:t>L’OLOCAUSTO</a:t>
            </a:r>
          </a:p>
        </p:txBody>
      </p:sp>
      <p:sp>
        <p:nvSpPr>
          <p:cNvPr id="9" name="Segnaposto contenuto 8">
            <a:extLst>
              <a:ext uri="{FF2B5EF4-FFF2-40B4-BE49-F238E27FC236}">
                <a16:creationId xmlns:a16="http://schemas.microsoft.com/office/drawing/2014/main" id="{F6518E80-11E0-46F1-9B82-7C57FDDDAECF}"/>
              </a:ext>
            </a:extLst>
          </p:cNvPr>
          <p:cNvSpPr>
            <a:spLocks noGrp="1"/>
          </p:cNvSpPr>
          <p:nvPr>
            <p:ph sz="half" idx="1"/>
          </p:nvPr>
        </p:nvSpPr>
        <p:spPr/>
        <p:txBody>
          <a:bodyPr rtlCol="0">
            <a:normAutofit fontScale="62500" lnSpcReduction="20000"/>
          </a:bodyPr>
          <a:lstStyle/>
          <a:p>
            <a:pPr fontAlgn="auto">
              <a:spcAft>
                <a:spcPts val="0"/>
              </a:spcAft>
              <a:defRPr/>
            </a:pPr>
            <a:r>
              <a:rPr lang="it-IT" dirty="0"/>
              <a:t>Il termine </a:t>
            </a:r>
            <a:r>
              <a:rPr lang="it-IT" b="1" dirty="0">
                <a:hlinkClick r:id="rId2"/>
              </a:rPr>
              <a:t>Olocausto</a:t>
            </a:r>
            <a:r>
              <a:rPr lang="it-IT" dirty="0"/>
              <a:t>, scelto per l’immediato richiamo all’incenerimento dei corpi nei forni crematori, porta però con sé l’idea di sacrificio e di offerta alla divinità e restituisce un messaggio fuorviante e potenzialmente offensivo nei confronti delle vittime.</a:t>
            </a:r>
          </a:p>
          <a:p>
            <a:pPr fontAlgn="auto">
              <a:spcAft>
                <a:spcPts val="0"/>
              </a:spcAft>
              <a:defRPr/>
            </a:pPr>
            <a:r>
              <a:rPr lang="it-IT" dirty="0"/>
              <a:t>La maggior parte degli studiosi, quindi, considera più appropriato la parola </a:t>
            </a:r>
            <a:r>
              <a:rPr lang="it-IT" b="1" dirty="0">
                <a:hlinkClick r:id="rId3"/>
              </a:rPr>
              <a:t>Shoah</a:t>
            </a:r>
            <a:r>
              <a:rPr lang="it-IT" dirty="0"/>
              <a:t>, derivante dalla lingua ebraica e utilizzata nella Bibbia con il significato di </a:t>
            </a:r>
            <a:r>
              <a:rPr lang="it-IT" b="1" dirty="0"/>
              <a:t>catastrofe, disastro e distruzione</a:t>
            </a:r>
            <a:r>
              <a:rPr lang="it-IT" dirty="0"/>
              <a:t>. Il termine era già stato adottato nel 1951 in Israele con l’istituzione della giornata nazionale dedicata alla commemorazione dello sterminio (</a:t>
            </a:r>
            <a:r>
              <a:rPr lang="it-IT" dirty="0" err="1"/>
              <a:t>yom</a:t>
            </a:r>
            <a:r>
              <a:rPr lang="it-IT" dirty="0"/>
              <a:t> ha-</a:t>
            </a:r>
            <a:r>
              <a:rPr lang="it-IT" b="1" dirty="0">
                <a:hlinkClick r:id="rId4"/>
              </a:rPr>
              <a:t>shoah</a:t>
            </a:r>
            <a:r>
              <a:rPr lang="it-IT" dirty="0"/>
              <a:t>). In Europa, invece, è entrato a far parte del linguaggio pubblico, sostituendo appunto la traduzione dall’inglese di </a:t>
            </a:r>
            <a:r>
              <a:rPr lang="it-IT" dirty="0" err="1"/>
              <a:t>Holocaust</a:t>
            </a:r>
            <a:r>
              <a:rPr lang="it-IT" dirty="0"/>
              <a:t>, nella metà degli anni ‘80 grazie allo straordinario successo dell’omonimo film di </a:t>
            </a:r>
            <a:r>
              <a:rPr lang="it-IT" b="1" i="1" dirty="0">
                <a:hlinkClick r:id="rId5"/>
              </a:rPr>
              <a:t>Claude </a:t>
            </a:r>
            <a:r>
              <a:rPr lang="it-IT" b="1" i="1" dirty="0" err="1">
                <a:hlinkClick r:id="rId6"/>
              </a:rPr>
              <a:t>Lanzmann</a:t>
            </a:r>
            <a:r>
              <a:rPr lang="it-IT" dirty="0"/>
              <a:t>.</a:t>
            </a:r>
          </a:p>
          <a:p>
            <a:pPr fontAlgn="auto">
              <a:spcAft>
                <a:spcPts val="0"/>
              </a:spcAft>
              <a:defRPr/>
            </a:pPr>
            <a:endParaRPr lang="it-IT" dirty="0"/>
          </a:p>
        </p:txBody>
      </p:sp>
      <p:sp>
        <p:nvSpPr>
          <p:cNvPr id="10" name="Segnaposto contenuto 9">
            <a:extLst>
              <a:ext uri="{FF2B5EF4-FFF2-40B4-BE49-F238E27FC236}">
                <a16:creationId xmlns:a16="http://schemas.microsoft.com/office/drawing/2014/main" id="{93D30C06-B6BC-4B18-B312-6D096FE95B4A}"/>
              </a:ext>
            </a:extLst>
          </p:cNvPr>
          <p:cNvSpPr>
            <a:spLocks noGrp="1"/>
          </p:cNvSpPr>
          <p:nvPr>
            <p:ph sz="half" idx="2"/>
          </p:nvPr>
        </p:nvSpPr>
        <p:spPr/>
        <p:txBody>
          <a:bodyPr rtlCol="0">
            <a:normAutofit fontScale="62500" lnSpcReduction="20000"/>
          </a:bodyPr>
          <a:lstStyle/>
          <a:p>
            <a:pPr fontAlgn="auto">
              <a:spcAft>
                <a:spcPts val="0"/>
              </a:spcAft>
              <a:defRPr/>
            </a:pPr>
            <a:r>
              <a:rPr lang="it-IT" b="1" dirty="0"/>
              <a:t>Oggi, appunto, </a:t>
            </a:r>
            <a:r>
              <a:rPr lang="it-IT" b="1" dirty="0">
                <a:hlinkClick r:id="rId3"/>
              </a:rPr>
              <a:t>Shoah</a:t>
            </a:r>
            <a:r>
              <a:rPr lang="it-IT" b="1" dirty="0"/>
              <a:t> definisce il progetto di sterminio nazista e viene utilizzato dagli storici con due accezioni.</a:t>
            </a:r>
            <a:endParaRPr lang="it-IT" dirty="0"/>
          </a:p>
          <a:p>
            <a:pPr fontAlgn="auto">
              <a:spcAft>
                <a:spcPts val="0"/>
              </a:spcAft>
              <a:defRPr/>
            </a:pPr>
            <a:r>
              <a:rPr lang="it-IT" dirty="0"/>
              <a:t>La prima è strettamente riferita alla </a:t>
            </a:r>
            <a:r>
              <a:rPr lang="it-IT" b="1" i="1" dirty="0"/>
              <a:t>“</a:t>
            </a:r>
            <a:r>
              <a:rPr lang="it-IT" b="1" i="1" dirty="0">
                <a:hlinkClick r:id="rId7"/>
              </a:rPr>
              <a:t>Soluzione finale</a:t>
            </a:r>
            <a:r>
              <a:rPr lang="it-IT" b="1" i="1" dirty="0"/>
              <a:t> della questione ebraica” </a:t>
            </a:r>
            <a:r>
              <a:rPr lang="it-IT" dirty="0"/>
              <a:t>- espressione coniata dal </a:t>
            </a:r>
            <a:r>
              <a:rPr lang="it-IT" b="1" dirty="0">
                <a:hlinkClick r:id="rId8"/>
              </a:rPr>
              <a:t>nazismo</a:t>
            </a:r>
            <a:r>
              <a:rPr lang="it-IT" dirty="0"/>
              <a:t> per indicare il piano di eliminazione sistematica degli </a:t>
            </a:r>
            <a:r>
              <a:rPr lang="it-IT" b="1" dirty="0">
                <a:hlinkClick r:id="rId9"/>
              </a:rPr>
              <a:t>ebrei</a:t>
            </a:r>
            <a:r>
              <a:rPr lang="it-IT" dirty="0"/>
              <a:t> che vivevano su suolo tedesco o occupato dalla </a:t>
            </a:r>
            <a:r>
              <a:rPr lang="it-IT" b="1" dirty="0">
                <a:hlinkClick r:id="rId10"/>
              </a:rPr>
              <a:t>Germania</a:t>
            </a:r>
            <a:r>
              <a:rPr lang="it-IT" dirty="0"/>
              <a:t> - teorizzata per la prima volta nel 1941, discussa durante la conferenza di </a:t>
            </a:r>
            <a:r>
              <a:rPr lang="it-IT" b="1" dirty="0" err="1">
                <a:hlinkClick r:id="rId11"/>
              </a:rPr>
              <a:t>Wannsee</a:t>
            </a:r>
            <a:r>
              <a:rPr lang="it-IT" dirty="0"/>
              <a:t> nel 1942 e portata avanti fino al termine della </a:t>
            </a:r>
            <a:r>
              <a:rPr lang="it-IT" b="1" dirty="0">
                <a:hlinkClick r:id="rId12"/>
              </a:rPr>
              <a:t>seconda guerra mondiale</a:t>
            </a:r>
            <a:r>
              <a:rPr lang="it-IT" dirty="0"/>
              <a:t> nel 1945</a:t>
            </a:r>
          </a:p>
          <a:p>
            <a:pPr fontAlgn="auto">
              <a:spcAft>
                <a:spcPts val="0"/>
              </a:spcAft>
              <a:defRPr/>
            </a:pPr>
            <a:endParaRPr lang="it-IT" dirty="0"/>
          </a:p>
        </p:txBody>
      </p:sp>
      <p:pic>
        <p:nvPicPr>
          <p:cNvPr id="7173" name="Immagine 10">
            <a:extLst>
              <a:ext uri="{FF2B5EF4-FFF2-40B4-BE49-F238E27FC236}">
                <a16:creationId xmlns:a16="http://schemas.microsoft.com/office/drawing/2014/main" id="{B2281807-7F94-46F9-9C6A-5299417D2D5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412163" y="4557713"/>
            <a:ext cx="23812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fade">
                                      <p:cBhvr>
                                        <p:cTn id="2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olo 7">
            <a:extLst>
              <a:ext uri="{FF2B5EF4-FFF2-40B4-BE49-F238E27FC236}">
                <a16:creationId xmlns:a16="http://schemas.microsoft.com/office/drawing/2014/main" id="{3252CA12-9B0F-46CD-B786-D0F4F1AE9631}"/>
              </a:ext>
            </a:extLst>
          </p:cNvPr>
          <p:cNvSpPr>
            <a:spLocks noGrp="1" noChangeArrowheads="1"/>
          </p:cNvSpPr>
          <p:nvPr>
            <p:ph type="title"/>
          </p:nvPr>
        </p:nvSpPr>
        <p:spPr>
          <a:xfrm>
            <a:off x="5867400" y="3463925"/>
            <a:ext cx="3932238" cy="1600200"/>
          </a:xfrm>
        </p:spPr>
        <p:txBody>
          <a:bodyPr/>
          <a:lstStyle/>
          <a:p>
            <a:r>
              <a:rPr lang="it-IT" altLang="it-IT"/>
              <a:t>A COSA PORTO’ L’ODIO</a:t>
            </a:r>
          </a:p>
        </p:txBody>
      </p:sp>
      <p:sp>
        <p:nvSpPr>
          <p:cNvPr id="8195" name="Segnaposto immagine 8">
            <a:extLst>
              <a:ext uri="{FF2B5EF4-FFF2-40B4-BE49-F238E27FC236}">
                <a16:creationId xmlns:a16="http://schemas.microsoft.com/office/drawing/2014/main" id="{B7E78E42-83A6-4C18-971D-64F290F13AAF}"/>
              </a:ext>
            </a:extLst>
          </p:cNvPr>
          <p:cNvSpPr>
            <a:spLocks noGrp="1" noChangeArrowheads="1" noTextEdit="1"/>
          </p:cNvSpPr>
          <p:nvPr>
            <p:ph type="pic" idx="1"/>
          </p:nvPr>
        </p:nvSpPr>
        <p:spPr/>
      </p:sp>
      <p:sp>
        <p:nvSpPr>
          <p:cNvPr id="10" name="Segnaposto testo 9">
            <a:extLst>
              <a:ext uri="{FF2B5EF4-FFF2-40B4-BE49-F238E27FC236}">
                <a16:creationId xmlns:a16="http://schemas.microsoft.com/office/drawing/2014/main" id="{7D6BB5E5-3705-4EAC-92ED-745A3E26BDE1}"/>
              </a:ext>
            </a:extLst>
          </p:cNvPr>
          <p:cNvSpPr>
            <a:spLocks noGrp="1"/>
          </p:cNvSpPr>
          <p:nvPr>
            <p:ph type="body" sz="half" idx="2"/>
          </p:nvPr>
        </p:nvSpPr>
        <p:spPr/>
        <p:txBody>
          <a:bodyPr rtlCol="0">
            <a:normAutofit fontScale="40000" lnSpcReduction="20000"/>
          </a:bodyPr>
          <a:lstStyle/>
          <a:p>
            <a:pPr fontAlgn="auto">
              <a:spcAft>
                <a:spcPts val="0"/>
              </a:spcAft>
              <a:defRPr/>
            </a:pPr>
            <a:r>
              <a:rPr lang="it-IT" sz="2800" b="1" dirty="0">
                <a:effectLst>
                  <a:outerShdw blurRad="38100" dist="38100" dir="2700000" algn="tl">
                    <a:srgbClr val="000000">
                      <a:alpha val="43137"/>
                    </a:srgbClr>
                  </a:outerShdw>
                </a:effectLst>
              </a:rPr>
              <a:t>A COSA PORTO’ L’ODIO</a:t>
            </a:r>
          </a:p>
          <a:p>
            <a:pPr fontAlgn="auto">
              <a:spcAft>
                <a:spcPts val="0"/>
              </a:spcAft>
              <a:defRPr/>
            </a:pPr>
            <a:endParaRPr lang="it-IT" b="1" dirty="0"/>
          </a:p>
          <a:p>
            <a:pPr fontAlgn="auto">
              <a:spcAft>
                <a:spcPts val="0"/>
              </a:spcAft>
              <a:defRPr/>
            </a:pPr>
            <a:r>
              <a:rPr lang="it-IT" b="1" dirty="0"/>
              <a:t>Sterminio degli ebrei d'Europa</a:t>
            </a:r>
            <a:endParaRPr lang="it-IT" dirty="0"/>
          </a:p>
          <a:p>
            <a:pPr fontAlgn="auto">
              <a:spcAft>
                <a:spcPts val="0"/>
              </a:spcAft>
              <a:defRPr/>
            </a:pPr>
            <a:r>
              <a:rPr lang="it-IT" dirty="0"/>
              <a:t>Antisemitismo, leggi razziali, </a:t>
            </a:r>
            <a:r>
              <a:rPr lang="it-IT" dirty="0" err="1"/>
              <a:t>arianizzazioni</a:t>
            </a:r>
            <a:r>
              <a:rPr lang="it-IT" dirty="0"/>
              <a:t>.</a:t>
            </a:r>
          </a:p>
          <a:p>
            <a:pPr fontAlgn="auto">
              <a:spcAft>
                <a:spcPts val="0"/>
              </a:spcAft>
              <a:defRPr/>
            </a:pPr>
            <a:r>
              <a:rPr lang="it-IT" dirty="0"/>
              <a:t>Violenze ed emigrazione forzata.</a:t>
            </a:r>
          </a:p>
          <a:p>
            <a:pPr fontAlgn="auto">
              <a:spcAft>
                <a:spcPts val="0"/>
              </a:spcAft>
              <a:defRPr/>
            </a:pPr>
            <a:r>
              <a:rPr lang="it-IT" dirty="0"/>
              <a:t>Progetti di deportazione e ghettizzazione.</a:t>
            </a:r>
          </a:p>
          <a:p>
            <a:pPr fontAlgn="auto">
              <a:spcAft>
                <a:spcPts val="0"/>
              </a:spcAft>
              <a:defRPr/>
            </a:pPr>
            <a:r>
              <a:rPr lang="it-IT" dirty="0" err="1"/>
              <a:t>Einsatzgruppen</a:t>
            </a:r>
            <a:r>
              <a:rPr lang="it-IT" dirty="0"/>
              <a:t> all'est.</a:t>
            </a:r>
          </a:p>
          <a:p>
            <a:pPr fontAlgn="auto">
              <a:spcAft>
                <a:spcPts val="0"/>
              </a:spcAft>
              <a:defRPr/>
            </a:pPr>
            <a:br>
              <a:rPr lang="it-IT" dirty="0"/>
            </a:br>
            <a:endParaRPr lang="it-IT" dirty="0"/>
          </a:p>
        </p:txBody>
      </p:sp>
      <p:pic>
        <p:nvPicPr>
          <p:cNvPr id="8197" name="Picture 2" descr=" Alcuni civili ebrei in attesa di essere caricati sui convogli ferroviari organizzati per deportarli nei lager nazisti">
            <a:extLst>
              <a:ext uri="{FF2B5EF4-FFF2-40B4-BE49-F238E27FC236}">
                <a16:creationId xmlns:a16="http://schemas.microsoft.com/office/drawing/2014/main" id="{8D3A6ED4-5674-4152-91BC-826C8B6787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3188" y="987425"/>
            <a:ext cx="6534150" cy="488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ttangolo 4">
            <a:extLst>
              <a:ext uri="{FF2B5EF4-FFF2-40B4-BE49-F238E27FC236}">
                <a16:creationId xmlns:a16="http://schemas.microsoft.com/office/drawing/2014/main" id="{7EC18C3E-1D0B-482E-89F9-5447C0C34486}"/>
              </a:ext>
            </a:extLst>
          </p:cNvPr>
          <p:cNvSpPr>
            <a:spLocks noChangeArrowheads="1"/>
          </p:cNvSpPr>
          <p:nvPr/>
        </p:nvSpPr>
        <p:spPr bwMode="auto">
          <a:xfrm>
            <a:off x="2516188" y="1077913"/>
            <a:ext cx="7910512"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it-IT" altLang="it-IT">
                <a:solidFill>
                  <a:srgbClr val="333333"/>
                </a:solidFill>
                <a:latin typeface="Arial" panose="020B0604020202020204" pitchFamily="34" charset="0"/>
              </a:rPr>
              <a:t>I Nazisti usarono spesso termini eufemistici per celare la vera natura dei loro crimini. Ad esempio, utilizzarono l’espressione “</a:t>
            </a:r>
            <a:r>
              <a:rPr lang="it-IT" altLang="it-IT">
                <a:solidFill>
                  <a:srgbClr val="269ED2"/>
                </a:solidFill>
                <a:latin typeface="Arial" panose="020B0604020202020204" pitchFamily="34" charset="0"/>
                <a:hlinkClick r:id="rId2"/>
              </a:rPr>
              <a:t>Soluzione Finale</a:t>
            </a:r>
            <a:r>
              <a:rPr lang="it-IT" altLang="it-IT">
                <a:solidFill>
                  <a:srgbClr val="333333"/>
                </a:solidFill>
                <a:latin typeface="Arial" panose="020B0604020202020204" pitchFamily="34" charset="0"/>
              </a:rPr>
              <a:t>” per indicare il piano per l’annientamento della popolazione ebraica. Non è noto il momento esatto in cui i leader della </a:t>
            </a:r>
            <a:r>
              <a:rPr lang="it-IT" altLang="it-IT">
                <a:solidFill>
                  <a:srgbClr val="269ED2"/>
                </a:solidFill>
                <a:latin typeface="Arial" panose="020B0604020202020204" pitchFamily="34" charset="0"/>
                <a:hlinkClick r:id="rId3"/>
              </a:rPr>
              <a:t>Germania Nazista</a:t>
            </a:r>
            <a:r>
              <a:rPr lang="it-IT" altLang="it-IT">
                <a:solidFill>
                  <a:srgbClr val="333333"/>
                </a:solidFill>
                <a:latin typeface="Arial" panose="020B0604020202020204" pitchFamily="34" charset="0"/>
              </a:rPr>
              <a:t> decisero, in via definitiva, di mettere in atto la “Soluzione Finale”. Il </a:t>
            </a:r>
            <a:r>
              <a:rPr lang="it-IT" altLang="it-IT">
                <a:solidFill>
                  <a:srgbClr val="269ED2"/>
                </a:solidFill>
                <a:latin typeface="Arial" panose="020B0604020202020204" pitchFamily="34" charset="0"/>
                <a:hlinkClick r:id="rId4"/>
              </a:rPr>
              <a:t>genocidio</a:t>
            </a:r>
            <a:r>
              <a:rPr lang="it-IT" altLang="it-IT">
                <a:solidFill>
                  <a:srgbClr val="333333"/>
                </a:solidFill>
                <a:latin typeface="Arial" panose="020B0604020202020204" pitchFamily="34" charset="0"/>
              </a:rPr>
              <a:t> e la distruzione di massa degli Ebrei rappresentarono il culmine di un decennio caratterizzato da </a:t>
            </a:r>
            <a:r>
              <a:rPr lang="it-IT" altLang="it-IT">
                <a:solidFill>
                  <a:srgbClr val="269ED2"/>
                </a:solidFill>
                <a:latin typeface="Arial" panose="020B0604020202020204" pitchFamily="34" charset="0"/>
                <a:hlinkClick r:id="rId5"/>
              </a:rPr>
              <a:t>misure discriminatorie</a:t>
            </a:r>
            <a:r>
              <a:rPr lang="it-IT" altLang="it-IT">
                <a:solidFill>
                  <a:srgbClr val="333333"/>
                </a:solidFill>
                <a:latin typeface="Arial" panose="020B0604020202020204" pitchFamily="34" charset="0"/>
              </a:rPr>
              <a:t> sempre più dure.</a:t>
            </a:r>
          </a:p>
          <a:p>
            <a:pPr eaLnBrk="1" hangingPunct="1"/>
            <a:r>
              <a:rPr lang="it-IT" altLang="it-IT">
                <a:solidFill>
                  <a:srgbClr val="333333"/>
                </a:solidFill>
                <a:latin typeface="Arial" panose="020B0604020202020204" pitchFamily="34" charset="0"/>
              </a:rPr>
              <a:t>Con </a:t>
            </a:r>
            <a:r>
              <a:rPr lang="it-IT" altLang="it-IT">
                <a:solidFill>
                  <a:srgbClr val="269ED2"/>
                </a:solidFill>
                <a:latin typeface="Arial" panose="020B0604020202020204" pitchFamily="34" charset="0"/>
                <a:hlinkClick r:id="rId6"/>
              </a:rPr>
              <a:t>Adolf Hitler</a:t>
            </a:r>
            <a:r>
              <a:rPr lang="it-IT" altLang="it-IT">
                <a:solidFill>
                  <a:srgbClr val="333333"/>
                </a:solidFill>
                <a:latin typeface="Arial" panose="020B0604020202020204" pitchFamily="34" charset="0"/>
              </a:rPr>
              <a:t> al </a:t>
            </a:r>
            <a:r>
              <a:rPr lang="it-IT" altLang="it-IT">
                <a:solidFill>
                  <a:srgbClr val="269ED2"/>
                </a:solidFill>
                <a:latin typeface="Arial" panose="020B0604020202020204" pitchFamily="34" charset="0"/>
                <a:hlinkClick r:id="rId7"/>
              </a:rPr>
              <a:t>potere</a:t>
            </a:r>
            <a:r>
              <a:rPr lang="it-IT" altLang="it-IT">
                <a:solidFill>
                  <a:srgbClr val="333333"/>
                </a:solidFill>
                <a:latin typeface="Arial" panose="020B0604020202020204" pitchFamily="34" charset="0"/>
              </a:rPr>
              <a:t>, la persecuzione e la segregazione degli Ebrei fu messa in atto in diverse fasi. Dopo l’ascesa al potere del Partito Nazista in Germania, nel 1933, il </a:t>
            </a:r>
            <a:r>
              <a:rPr lang="it-IT" altLang="it-IT">
                <a:solidFill>
                  <a:srgbClr val="269ED2"/>
                </a:solidFill>
                <a:latin typeface="Arial" panose="020B0604020202020204" pitchFamily="34" charset="0"/>
                <a:hlinkClick r:id="rId8"/>
              </a:rPr>
              <a:t>razzismo</a:t>
            </a:r>
            <a:r>
              <a:rPr lang="it-IT" altLang="it-IT">
                <a:solidFill>
                  <a:srgbClr val="333333"/>
                </a:solidFill>
                <a:latin typeface="Arial" panose="020B0604020202020204" pitchFamily="34" charset="0"/>
              </a:rPr>
              <a:t> “di stato” produsse la </a:t>
            </a:r>
            <a:r>
              <a:rPr lang="it-IT" altLang="it-IT">
                <a:solidFill>
                  <a:srgbClr val="269ED2"/>
                </a:solidFill>
                <a:latin typeface="Arial" panose="020B0604020202020204" pitchFamily="34" charset="0"/>
                <a:hlinkClick r:id="rId9"/>
              </a:rPr>
              <a:t>legislazione anti-ebraica</a:t>
            </a:r>
            <a:r>
              <a:rPr lang="it-IT" altLang="it-IT">
                <a:solidFill>
                  <a:srgbClr val="333333"/>
                </a:solidFill>
                <a:latin typeface="Arial" panose="020B0604020202020204" pitchFamily="34" charset="0"/>
              </a:rPr>
              <a:t>, aggravata dal boicottaggio economico e dalla violenza scatenata durante il pogrom della cosiddetta </a:t>
            </a:r>
            <a:r>
              <a:rPr lang="it-IT" altLang="it-IT">
                <a:solidFill>
                  <a:srgbClr val="269ED2"/>
                </a:solidFill>
                <a:latin typeface="Arial" panose="020B0604020202020204" pitchFamily="34" charset="0"/>
                <a:hlinkClick r:id="rId10"/>
              </a:rPr>
              <a:t>Notte dei Cristalli</a:t>
            </a:r>
            <a:r>
              <a:rPr lang="it-IT" altLang="it-IT">
                <a:solidFill>
                  <a:srgbClr val="333333"/>
                </a:solidFill>
                <a:latin typeface="Arial" panose="020B0604020202020204" pitchFamily="34" charset="0"/>
              </a:rPr>
              <a:t> (Kristallnacht). Tutto ciò mirava ad isolare in modo sistematico gli Ebrei dal resto della società e a costringerli a lasciare il paese.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ttangolo 1">
            <a:extLst>
              <a:ext uri="{FF2B5EF4-FFF2-40B4-BE49-F238E27FC236}">
                <a16:creationId xmlns:a16="http://schemas.microsoft.com/office/drawing/2014/main" id="{5E7BA62E-FF98-4BBE-973A-0540B8009512}"/>
              </a:ext>
            </a:extLst>
          </p:cNvPr>
          <p:cNvSpPr>
            <a:spLocks noChangeArrowheads="1"/>
          </p:cNvSpPr>
          <p:nvPr/>
        </p:nvSpPr>
        <p:spPr bwMode="auto">
          <a:xfrm>
            <a:off x="614363" y="136525"/>
            <a:ext cx="9948862"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it-IT" altLang="it-IT">
                <a:solidFill>
                  <a:srgbClr val="333333"/>
                </a:solidFill>
                <a:latin typeface="Arial" panose="020B0604020202020204" pitchFamily="34" charset="0"/>
              </a:rPr>
              <a:t>Nel giugno 1941, dopo l’invasione dell’Unione Sovietica da parte dei Tedeschi, le SS, insieme ad unità speciali di polizia (vere e proprie </a:t>
            </a:r>
            <a:r>
              <a:rPr lang="it-IT" altLang="it-IT">
                <a:solidFill>
                  <a:srgbClr val="269ED2"/>
                </a:solidFill>
                <a:latin typeface="Arial" panose="020B0604020202020204" pitchFamily="34" charset="0"/>
                <a:hlinkClick r:id="rId2"/>
              </a:rPr>
              <a:t>squadre mobili addette allo sterminio</a:t>
            </a:r>
            <a:r>
              <a:rPr lang="it-IT" altLang="it-IT">
                <a:solidFill>
                  <a:srgbClr val="333333"/>
                </a:solidFill>
                <a:latin typeface="Arial" panose="020B0604020202020204" pitchFamily="34" charset="0"/>
              </a:rPr>
              <a:t>) cominciarono ad attuare operazioni di eliminazione di massa di intere comunità ebraiche. Nell’autunno del 1941, le SS e la polizia introdussero l’uso di camere a </a:t>
            </a:r>
            <a:r>
              <a:rPr lang="it-IT" altLang="it-IT">
                <a:solidFill>
                  <a:srgbClr val="269ED2"/>
                </a:solidFill>
                <a:latin typeface="Arial" panose="020B0604020202020204" pitchFamily="34" charset="0"/>
                <a:hlinkClick r:id="rId3"/>
              </a:rPr>
              <a:t>gas</a:t>
            </a:r>
            <a:r>
              <a:rPr lang="it-IT" altLang="it-IT">
                <a:solidFill>
                  <a:srgbClr val="333333"/>
                </a:solidFill>
                <a:latin typeface="Arial" panose="020B0604020202020204" pitchFamily="34" charset="0"/>
              </a:rPr>
              <a:t> mobili, montate su autocarri. Questi veicoli blindati venivano utilizzati per uccidere coloro che si trovavano rinchiusi all’interno: il sistema di scappamento, infatti, era stato modificato in modo da pompare monossido di carbonio dentro spazi sigillati realizzati all'interno degli autocarri. Alle camere a gas mobili si aggiunsero le numerose fucilazioni di massa attuate nello stesso periodo.</a:t>
            </a:r>
          </a:p>
          <a:p>
            <a:pPr eaLnBrk="1" hangingPunct="1"/>
            <a:r>
              <a:rPr lang="it-IT" altLang="it-IT"/>
              <a:t>Quattro settimane dopo l’invasione dell’Unione Sovietica, il 17 luglio 1941, Hitler conferì al comandante delle SS, Heinrich Himmler, l’incarico di garantire la sicurezza nelle zone occupate dell’Unione Sovietica. Hitler diede a Himmler ampio margine di manovra, al fine di eliminare fisicamente qualunque minaccia portata al dominio totale tedesco. Due settimane dopo, il 31 luglio 1941, il leader nazista Hermann Goering autorizzò il generale delle SS Reinhard Heydrich ad iniziare i preparativi per la messa in atto della “completa soluzione del problema ebraico”.</a:t>
            </a:r>
          </a:p>
          <a:p>
            <a:pPr eaLnBrk="1" hangingPunct="1"/>
            <a:r>
              <a:rPr lang="it-IT" altLang="it-IT"/>
              <a:t>Nell’autunno del 1941, il comandante delle SS Heinrich Himmler assegnò al generale tedesco Odilo Globocnik (capo delle SS e della polizia del Distretto di Lublino) l’incarico di attuare il progetto di eliminazione sistematica degli Ebrei residenti nel Governatorato Generale. Il nome in codice dato a tale piano fu Operazione Reinhard, dal nome di battesimo di Heydrich, il quale venne successivamente assassinato da partigiani cecoslovacchi, nel maggio del 1942. Tre </a:t>
            </a:r>
            <a:r>
              <a:rPr lang="it-IT" altLang="it-IT">
                <a:hlinkClick r:id="rId4"/>
              </a:rPr>
              <a:t>centri di sterminio</a:t>
            </a:r>
            <a:r>
              <a:rPr lang="it-IT" altLang="it-IT"/>
              <a:t>, creati esclusivamente per l’eliminazione di massa, vennero costruiti in Polonia, nell’ambito dell’Operazione Reinhard: </a:t>
            </a:r>
            <a:r>
              <a:rPr lang="it-IT" altLang="it-IT">
                <a:hlinkClick r:id="rId5"/>
              </a:rPr>
              <a:t>Belzec</a:t>
            </a:r>
            <a:r>
              <a:rPr lang="it-IT" altLang="it-IT"/>
              <a:t>, </a:t>
            </a:r>
            <a:r>
              <a:rPr lang="it-IT" altLang="it-IT">
                <a:hlinkClick r:id="rId6"/>
              </a:rPr>
              <a:t>Sobibor</a:t>
            </a:r>
            <a:r>
              <a:rPr lang="it-IT" altLang="it-IT"/>
              <a:t> e </a:t>
            </a:r>
            <a:r>
              <a:rPr lang="it-IT" altLang="it-IT">
                <a:hlinkClick r:id="rId7"/>
              </a:rPr>
              <a:t>Treblinka</a:t>
            </a:r>
            <a:r>
              <a:rPr lang="it-IT" altLang="it-IT"/>
              <a:t>.</a:t>
            </a:r>
          </a:p>
          <a:p>
            <a:pPr eaLnBrk="1" hangingPunct="1"/>
            <a:endParaRPr lang="it-IT" altLang="it-IT"/>
          </a:p>
        </p:txBody>
      </p:sp>
    </p:spTree>
  </p:cSld>
  <p:clrMapOvr>
    <a:masterClrMapping/>
  </p:clrMapOvr>
</p:sld>
</file>

<file path=ppt/theme/theme1.xml><?xml version="1.0" encoding="utf-8"?>
<a:theme xmlns:a="http://schemas.openxmlformats.org/drawingml/2006/main" name="Raccolta">
  <a:themeElements>
    <a:clrScheme name="Raccolt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Raccolta">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accolt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44</TotalTime>
  <Words>1843</Words>
  <Application>Microsoft Office PowerPoint</Application>
  <PresentationFormat>Widescreen</PresentationFormat>
  <Paragraphs>57</Paragraphs>
  <Slides>18</Slides>
  <Notes>0</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18</vt:i4>
      </vt:variant>
    </vt:vector>
  </HeadingPairs>
  <TitlesOfParts>
    <vt:vector size="27" baseType="lpstr">
      <vt:lpstr>Aharoni</vt:lpstr>
      <vt:lpstr>Algerian</vt:lpstr>
      <vt:lpstr>Aparajita</vt:lpstr>
      <vt:lpstr>AR BLANCA</vt:lpstr>
      <vt:lpstr>AR BONNIE</vt:lpstr>
      <vt:lpstr>Arial</vt:lpstr>
      <vt:lpstr>Calibri</vt:lpstr>
      <vt:lpstr>Gill Sans MT</vt:lpstr>
      <vt:lpstr>Raccolta</vt:lpstr>
      <vt:lpstr>27 GENNAIO: GIORNATA DELLA MEMORIA PER NON DIMENTICARE  </vt:lpstr>
      <vt:lpstr>Classi 3^ D E 3^I  anno scolastico 2021/2022 Andrea di Isernia </vt:lpstr>
      <vt:lpstr>CHE COSA E’?</vt:lpstr>
      <vt:lpstr>IL GIORNO DELLA MEMORIA IN ITALIA </vt:lpstr>
      <vt:lpstr>CHE COSA E’ LA SHOAH</vt:lpstr>
      <vt:lpstr>L’OLOCAUSTO</vt:lpstr>
      <vt:lpstr>A COSA PORTO’ L’ODIO</vt:lpstr>
      <vt:lpstr>Presentazione standard di PowerPoint</vt:lpstr>
      <vt:lpstr>Presentazione standard di PowerPoint</vt:lpstr>
      <vt:lpstr>UN CREMATORIO NEL CAMPO DI STERMINIO DI MAJDANEK,POLONIA </vt:lpstr>
      <vt:lpstr>LA LETTERATURA E LA SHOAH LA LETTERATURA RACCONTA…L’ORRORE</vt:lpstr>
      <vt:lpstr>Shema’</vt:lpstr>
      <vt:lpstr>Presentazione standard di PowerPoint</vt:lpstr>
      <vt:lpstr>Se questo è un uomo </vt:lpstr>
      <vt:lpstr>Non solo ebrei…odio e discriminazione verso i deboli: omosessuali e disabili, nemici politici, comunisti</vt:lpstr>
      <vt:lpstr>«L’inferno è una passeggiata» TESTIMONIANZA DI UN SOPRAVVISSUTO</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27 GENNAIO: GIORNATA DELLA MEMORIA PER NON IMENTICARE</dc:title>
  <dc:creator>Nicola</dc:creator>
  <cp:lastModifiedBy>Piergiorgio Gentile</cp:lastModifiedBy>
  <cp:revision>23</cp:revision>
  <dcterms:created xsi:type="dcterms:W3CDTF">2022-01-26T18:01:22Z</dcterms:created>
  <dcterms:modified xsi:type="dcterms:W3CDTF">2022-01-28T07:46:25Z</dcterms:modified>
</cp:coreProperties>
</file>