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63"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a:srgbClr val="0000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it-IT" dirty="0"/>
              <a:t>Fare clic per modificare lo stile del titolo dello schema</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dirty="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it-IT" dirty="0"/>
              <a:t>Fare clic per modificare lo stile del titolo dello schema</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it-IT" dirty="0"/>
              <a:t>Fare clic per modificare lo stile del titolo dello schema</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a:t>Fare clic per modificare gli stili del testo dello schema</a:t>
            </a:r>
          </a:p>
        </p:txBody>
      </p:sp>
      <p:sp>
        <p:nvSpPr>
          <p:cNvPr id="4" name="Date Placeholder 3"/>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lo stile del titolo dello schema</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dirty="0"/>
              <a:t>Fare clic per modificare lo stile del titolo dello schema</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dirty="0"/>
              <a:t>Fare clic per modificare lo stile del titolo dello schema</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it-IT" dirty="0"/>
              <a:t>Fare clic per modificare lo stile del titolo dello schema</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8" name="Date Placeholder 7"/>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it-IT" dirty="0"/>
              <a:t>Fare clic per modificare lo stile del titolo dello schema</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8" name="Date Placeholder 7"/>
          <p:cNvSpPr>
            <a:spLocks noGrp="1"/>
          </p:cNvSpPr>
          <p:nvPr>
            <p:ph type="dt" sz="half" idx="10"/>
          </p:nvPr>
        </p:nvSpPr>
        <p:spPr/>
        <p:txBody>
          <a:bodyPr/>
          <a:lstStyle/>
          <a:p>
            <a:fld id="{5586B75A-687E-405C-8A0B-8D00578BA2C3}" type="datetimeFigureOut">
              <a:rPr lang="en-US" dirty="0"/>
              <a:pPr/>
              <a:t>1/28/2022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it-IT" dirty="0"/>
              <a:t>Fare clic per modificare lo stile del titolo dello schema</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1/28/2022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1000">
              <a:srgbClr val="CCFF99"/>
            </a:gs>
            <a:gs pos="8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ttangolo 1"/>
          <p:cNvSpPr/>
          <p:nvPr/>
        </p:nvSpPr>
        <p:spPr>
          <a:xfrm>
            <a:off x="1009403" y="501626"/>
            <a:ext cx="9595262" cy="1491947"/>
          </a:xfrm>
          <a:prstGeom prst="rect">
            <a:avLst/>
          </a:prstGeom>
        </p:spPr>
        <p:txBody>
          <a:bodyPr wrap="square">
            <a:spAutoFit/>
          </a:bodyPr>
          <a:lstStyle/>
          <a:p>
            <a:pPr algn="ctr">
              <a:lnSpc>
                <a:spcPct val="150000"/>
              </a:lnSpc>
            </a:pPr>
            <a:r>
              <a:rPr lang="it-IT" sz="2900" b="1" dirty="0">
                <a:solidFill>
                  <a:srgbClr val="008000"/>
                </a:solidFill>
                <a:latin typeface="Georgia" panose="02040502050405020303" pitchFamily="18" charset="0"/>
                <a:ea typeface="Tahoma" panose="020B0604030504040204" pitchFamily="34" charset="0"/>
                <a:cs typeface="Tahoma" panose="020B0604030504040204" pitchFamily="34" charset="0"/>
              </a:rPr>
              <a:t>Scuola Secondaria di I grado “A. D’ISERNIA”</a:t>
            </a:r>
            <a:br>
              <a:rPr lang="it-IT" sz="2900" b="1" dirty="0">
                <a:solidFill>
                  <a:srgbClr val="008000"/>
                </a:solidFill>
                <a:latin typeface="Georgia" panose="02040502050405020303" pitchFamily="18" charset="0"/>
                <a:ea typeface="Tahoma" panose="020B0604030504040204" pitchFamily="34" charset="0"/>
                <a:cs typeface="Tahoma" panose="020B0604030504040204" pitchFamily="34" charset="0"/>
              </a:rPr>
            </a:br>
            <a:r>
              <a:rPr lang="it-IT" sz="3600" b="1" dirty="0">
                <a:solidFill>
                  <a:srgbClr val="008000"/>
                </a:solidFill>
                <a:latin typeface="Georgia" panose="02040502050405020303" pitchFamily="18" charset="0"/>
                <a:ea typeface="Tahoma" panose="020B0604030504040204" pitchFamily="34" charset="0"/>
                <a:cs typeface="Tahoma" panose="020B0604030504040204" pitchFamily="34" charset="0"/>
              </a:rPr>
              <a:t>Classe III C</a:t>
            </a:r>
          </a:p>
        </p:txBody>
      </p:sp>
      <p:sp>
        <p:nvSpPr>
          <p:cNvPr id="3" name="Segnaposto testo 2"/>
          <p:cNvSpPr txBox="1">
            <a:spLocks/>
          </p:cNvSpPr>
          <p:nvPr/>
        </p:nvSpPr>
        <p:spPr>
          <a:xfrm>
            <a:off x="185980" y="2828844"/>
            <a:ext cx="11794209" cy="2492990"/>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gn="ctr">
              <a:buNone/>
            </a:pPr>
            <a:r>
              <a:rPr lang="it-IT" sz="5400" b="1" dirty="0">
                <a:solidFill>
                  <a:srgbClr val="0000FF"/>
                </a:solidFill>
                <a:latin typeface="Georgia"/>
                <a:cs typeface="Georgia"/>
              </a:rPr>
              <a:t>PRESENTA </a:t>
            </a:r>
          </a:p>
          <a:p>
            <a:pPr algn="ctr"/>
            <a:endParaRPr lang="it-IT" dirty="0">
              <a:solidFill>
                <a:srgbClr val="0000FF"/>
              </a:solidFill>
            </a:endParaRPr>
          </a:p>
          <a:p>
            <a:pPr marL="0" indent="0" algn="ctr">
              <a:buNone/>
            </a:pPr>
            <a:r>
              <a:rPr lang="it-IT" sz="5200" b="1" dirty="0">
                <a:solidFill>
                  <a:srgbClr val="0000FF"/>
                </a:solidFill>
                <a:latin typeface="Georgia"/>
                <a:cs typeface="Georgia"/>
              </a:rPr>
              <a:t>GIORNATA DELLA MEMORIA</a:t>
            </a:r>
          </a:p>
        </p:txBody>
      </p:sp>
      <p:sp>
        <p:nvSpPr>
          <p:cNvPr id="4" name="Titolo 1"/>
          <p:cNvSpPr txBox="1">
            <a:spLocks/>
          </p:cNvSpPr>
          <p:nvPr/>
        </p:nvSpPr>
        <p:spPr>
          <a:xfrm>
            <a:off x="1134566" y="5715000"/>
            <a:ext cx="10368483" cy="527324"/>
          </a:xfrm>
          <a:prstGeom prst="rect">
            <a:avLst/>
          </a:prstGeom>
        </p:spPr>
        <p:txBody>
          <a:bodyPr wrap="square" lIns="0" tIns="0" rIns="0" bIns="0">
            <a:spAutoFit/>
          </a:bodyPr>
          <a:lstStyle>
            <a:lvl1pPr>
              <a:defRPr sz="4400" b="1" i="0">
                <a:solidFill>
                  <a:schemeClr val="bg1"/>
                </a:solidFill>
                <a:latin typeface="Georgia"/>
                <a:ea typeface="+mj-ea"/>
                <a:cs typeface="Georgia"/>
              </a:defRPr>
            </a:lvl1pPr>
          </a:lstStyle>
          <a:p>
            <a:pPr algn="ctr">
              <a:lnSpc>
                <a:spcPct val="150000"/>
              </a:lnSpc>
            </a:pPr>
            <a:r>
              <a:rPr lang="it-IT" sz="2600" kern="0" dirty="0" err="1">
                <a:solidFill>
                  <a:schemeClr val="tx1"/>
                </a:solidFill>
                <a:latin typeface="Georgia" panose="02040502050405020303" pitchFamily="18" charset="0"/>
                <a:ea typeface="Tahoma" panose="020B0604030504040204" pitchFamily="34" charset="0"/>
                <a:cs typeface="Tahoma" panose="020B0604030504040204" pitchFamily="34" charset="0"/>
              </a:rPr>
              <a:t>a.s.</a:t>
            </a:r>
            <a:r>
              <a:rPr lang="it-IT" sz="2600" kern="0" dirty="0">
                <a:solidFill>
                  <a:schemeClr val="tx1"/>
                </a:solidFill>
                <a:latin typeface="Georgia" panose="02040502050405020303" pitchFamily="18" charset="0"/>
                <a:ea typeface="Tahoma" panose="020B0604030504040204" pitchFamily="34" charset="0"/>
                <a:cs typeface="Tahoma" panose="020B0604030504040204" pitchFamily="34" charset="0"/>
              </a:rPr>
              <a:t> 2021/2022</a:t>
            </a:r>
          </a:p>
        </p:txBody>
      </p:sp>
    </p:spTree>
    <p:extLst>
      <p:ext uri="{BB962C8B-B14F-4D97-AF65-F5344CB8AC3E}">
        <p14:creationId xmlns:p14="http://schemas.microsoft.com/office/powerpoint/2010/main" val="2073356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5F91D9-C817-444F-B3D5-F3ABA19BB898}"/>
              </a:ext>
            </a:extLst>
          </p:cNvPr>
          <p:cNvSpPr>
            <a:spLocks noGrp="1"/>
          </p:cNvSpPr>
          <p:nvPr>
            <p:ph type="title"/>
          </p:nvPr>
        </p:nvSpPr>
        <p:spPr>
          <a:xfrm>
            <a:off x="0" y="1"/>
            <a:ext cx="3869268" cy="6858000"/>
          </a:xfrm>
        </p:spPr>
        <p:txBody>
          <a:bodyPr/>
          <a:lstStyle/>
          <a:p>
            <a:endParaRPr lang="it-IT"/>
          </a:p>
        </p:txBody>
      </p:sp>
      <p:sp>
        <p:nvSpPr>
          <p:cNvPr id="3" name="Segnaposto contenuto 2">
            <a:extLst>
              <a:ext uri="{FF2B5EF4-FFF2-40B4-BE49-F238E27FC236}">
                <a16:creationId xmlns:a16="http://schemas.microsoft.com/office/drawing/2014/main" id="{00EDF503-AC85-B045-9E06-63955EDE2C51}"/>
              </a:ext>
            </a:extLst>
          </p:cNvPr>
          <p:cNvSpPr>
            <a:spLocks noGrp="1"/>
          </p:cNvSpPr>
          <p:nvPr>
            <p:ph idx="1"/>
          </p:nvPr>
        </p:nvSpPr>
        <p:spPr>
          <a:xfrm>
            <a:off x="3869268" y="0"/>
            <a:ext cx="8322732" cy="6858000"/>
          </a:xfrm>
        </p:spPr>
        <p:txBody>
          <a:bodyPr>
            <a:normAutofit/>
          </a:bodyPr>
          <a:lstStyle/>
          <a:p>
            <a:pPr marL="0" indent="0" algn="ctr">
              <a:buNone/>
            </a:pPr>
            <a:r>
              <a:rPr lang="it-IT" sz="3200" dirty="0">
                <a:solidFill>
                  <a:schemeClr val="accent6"/>
                </a:solidFill>
                <a:latin typeface="Algerian" pitchFamily="82" charset="0"/>
              </a:rPr>
              <a:t>           </a:t>
            </a:r>
          </a:p>
          <a:p>
            <a:pPr marL="0" indent="0" algn="ctr">
              <a:buNone/>
            </a:pPr>
            <a:r>
              <a:rPr lang="it-IT" sz="3200" dirty="0">
                <a:solidFill>
                  <a:schemeClr val="accent6"/>
                </a:solidFill>
                <a:latin typeface="Algerian" pitchFamily="82" charset="0"/>
              </a:rPr>
              <a:t>   Il giorno della memoria</a:t>
            </a:r>
          </a:p>
          <a:p>
            <a:pPr marL="0" indent="0" algn="ctr">
              <a:buNone/>
            </a:pPr>
            <a:endParaRPr lang="it-IT" sz="3200" dirty="0">
              <a:solidFill>
                <a:schemeClr val="accent6"/>
              </a:solidFill>
              <a:latin typeface="Algerian" pitchFamily="82" charset="0"/>
            </a:endParaRPr>
          </a:p>
          <a:p>
            <a:pPr marL="0" indent="0">
              <a:buNone/>
            </a:pPr>
            <a:r>
              <a:rPr lang="it-IT" sz="3200" dirty="0"/>
              <a:t>Il Giorno della Memoria è una ricorrenza internazionale celebrata il 27 gennaio di ogni anno per commemorare le vittime dell’Olocausto, ovvero gli ebrei sterminati durante la Seconda Guerra Mondiale nei campi di concentramento. </a:t>
            </a:r>
            <a:endParaRPr lang="it-IT" dirty="0"/>
          </a:p>
        </p:txBody>
      </p:sp>
      <p:pic>
        <p:nvPicPr>
          <p:cNvPr id="4" name="Immagine 4">
            <a:extLst>
              <a:ext uri="{FF2B5EF4-FFF2-40B4-BE49-F238E27FC236}">
                <a16:creationId xmlns:a16="http://schemas.microsoft.com/office/drawing/2014/main" id="{F9CAB374-11E7-214C-9594-93A1ABF9F030}"/>
              </a:ext>
            </a:extLst>
          </p:cNvPr>
          <p:cNvPicPr>
            <a:picLocks noChangeAspect="1"/>
          </p:cNvPicPr>
          <p:nvPr/>
        </p:nvPicPr>
        <p:blipFill>
          <a:blip r:embed="rId2"/>
          <a:stretch>
            <a:fillRect/>
          </a:stretch>
        </p:blipFill>
        <p:spPr>
          <a:xfrm>
            <a:off x="-1" y="0"/>
            <a:ext cx="3869269" cy="6858000"/>
          </a:xfrm>
          <a:prstGeom prst="rect">
            <a:avLst/>
          </a:prstGeom>
        </p:spPr>
      </p:pic>
    </p:spTree>
    <p:extLst>
      <p:ext uri="{BB962C8B-B14F-4D97-AF65-F5344CB8AC3E}">
        <p14:creationId xmlns:p14="http://schemas.microsoft.com/office/powerpoint/2010/main" val="53230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A73D79-2F65-884C-85F9-2C1C0799256B}"/>
              </a:ext>
            </a:extLst>
          </p:cNvPr>
          <p:cNvSpPr>
            <a:spLocks noGrp="1"/>
          </p:cNvSpPr>
          <p:nvPr>
            <p:ph type="title"/>
          </p:nvPr>
        </p:nvSpPr>
        <p:spPr>
          <a:xfrm>
            <a:off x="-1" y="0"/>
            <a:ext cx="3869270" cy="6858000"/>
          </a:xfrm>
        </p:spPr>
        <p:txBody>
          <a:bodyPr/>
          <a:lstStyle/>
          <a:p>
            <a:endParaRPr lang="it-IT"/>
          </a:p>
        </p:txBody>
      </p:sp>
      <p:sp>
        <p:nvSpPr>
          <p:cNvPr id="3" name="Segnaposto contenuto 2">
            <a:extLst>
              <a:ext uri="{FF2B5EF4-FFF2-40B4-BE49-F238E27FC236}">
                <a16:creationId xmlns:a16="http://schemas.microsoft.com/office/drawing/2014/main" id="{536A2D1A-F114-1D4A-B687-1D463E0240EC}"/>
              </a:ext>
            </a:extLst>
          </p:cNvPr>
          <p:cNvSpPr>
            <a:spLocks noGrp="1"/>
          </p:cNvSpPr>
          <p:nvPr>
            <p:ph idx="1"/>
          </p:nvPr>
        </p:nvSpPr>
        <p:spPr>
          <a:xfrm>
            <a:off x="3869268" y="0"/>
            <a:ext cx="8322731" cy="6858000"/>
          </a:xfrm>
        </p:spPr>
        <p:txBody>
          <a:bodyPr>
            <a:normAutofit/>
          </a:bodyPr>
          <a:lstStyle/>
          <a:p>
            <a:pPr marL="0" indent="0">
              <a:buNone/>
            </a:pPr>
            <a:r>
              <a:rPr lang="it-IT" sz="3200" dirty="0"/>
              <a:t>Il 27 gennaio 1945 le truppe sovietiche dell’armata del  fronte ucraino arrivarono per prime presso la città polacca di </a:t>
            </a:r>
            <a:r>
              <a:rPr lang="it-IT" sz="3200" dirty="0" err="1"/>
              <a:t>Oświęcim</a:t>
            </a:r>
            <a:r>
              <a:rPr lang="it-IT" sz="3200" dirty="0"/>
              <a:t> scoprendo il campo di concentramento di Auschwitz e le testimonianze dei sopravvissuti rivelarono l’orrore del genocidio nazista. </a:t>
            </a:r>
          </a:p>
          <a:p>
            <a:pPr marL="0" indent="0">
              <a:buNone/>
            </a:pPr>
            <a:r>
              <a:rPr lang="it-IT" sz="3200" dirty="0"/>
              <a:t>La data del 27 gennaio fu stabilita dall’ONU. L’apertura dei cancelli di Auschwitz mostrò al mondo intero non solo molti testimoni della tragedia, ma anche gli strumenti di tortura e di annientamento utilizzati. </a:t>
            </a:r>
          </a:p>
        </p:txBody>
      </p:sp>
      <p:pic>
        <p:nvPicPr>
          <p:cNvPr id="4" name="Immagine 4">
            <a:extLst>
              <a:ext uri="{FF2B5EF4-FFF2-40B4-BE49-F238E27FC236}">
                <a16:creationId xmlns:a16="http://schemas.microsoft.com/office/drawing/2014/main" id="{A0DAA83F-B7C2-B147-857B-E1FC42980077}"/>
              </a:ext>
            </a:extLst>
          </p:cNvPr>
          <p:cNvPicPr>
            <a:picLocks noChangeAspect="1"/>
          </p:cNvPicPr>
          <p:nvPr/>
        </p:nvPicPr>
        <p:blipFill>
          <a:blip r:embed="rId2"/>
          <a:stretch>
            <a:fillRect/>
          </a:stretch>
        </p:blipFill>
        <p:spPr>
          <a:xfrm>
            <a:off x="0" y="0"/>
            <a:ext cx="3869267" cy="6858000"/>
          </a:xfrm>
          <a:prstGeom prst="rect">
            <a:avLst/>
          </a:prstGeom>
        </p:spPr>
      </p:pic>
    </p:spTree>
    <p:extLst>
      <p:ext uri="{BB962C8B-B14F-4D97-AF65-F5344CB8AC3E}">
        <p14:creationId xmlns:p14="http://schemas.microsoft.com/office/powerpoint/2010/main" val="355322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296FE7-6E16-C14D-9B59-214B68AE9C32}"/>
              </a:ext>
            </a:extLst>
          </p:cNvPr>
          <p:cNvSpPr>
            <a:spLocks noGrp="1"/>
          </p:cNvSpPr>
          <p:nvPr>
            <p:ph type="title"/>
          </p:nvPr>
        </p:nvSpPr>
        <p:spPr>
          <a:xfrm>
            <a:off x="0" y="1"/>
            <a:ext cx="4381237" cy="6858000"/>
          </a:xfrm>
        </p:spPr>
        <p:txBody>
          <a:bodyPr/>
          <a:lstStyle/>
          <a:p>
            <a:endParaRPr lang="it-IT"/>
          </a:p>
        </p:txBody>
      </p:sp>
      <p:sp>
        <p:nvSpPr>
          <p:cNvPr id="3" name="Segnaposto contenuto 2">
            <a:extLst>
              <a:ext uri="{FF2B5EF4-FFF2-40B4-BE49-F238E27FC236}">
                <a16:creationId xmlns:a16="http://schemas.microsoft.com/office/drawing/2014/main" id="{1B08CE66-9E5A-CE40-A52C-D485929F2CED}"/>
              </a:ext>
            </a:extLst>
          </p:cNvPr>
          <p:cNvSpPr>
            <a:spLocks noGrp="1"/>
          </p:cNvSpPr>
          <p:nvPr>
            <p:ph idx="1"/>
          </p:nvPr>
        </p:nvSpPr>
        <p:spPr>
          <a:xfrm>
            <a:off x="4381237" y="0"/>
            <a:ext cx="7941732" cy="6857999"/>
          </a:xfrm>
        </p:spPr>
        <p:txBody>
          <a:bodyPr>
            <a:normAutofit lnSpcReduction="10000"/>
          </a:bodyPr>
          <a:lstStyle/>
          <a:p>
            <a:pPr marL="0" indent="0" algn="ctr">
              <a:buNone/>
            </a:pPr>
            <a:r>
              <a:rPr lang="it-IT" sz="3200" dirty="0"/>
              <a:t>             </a:t>
            </a:r>
          </a:p>
          <a:p>
            <a:pPr marL="0" indent="0" algn="ctr">
              <a:buNone/>
            </a:pPr>
            <a:r>
              <a:rPr lang="it-IT" sz="3200" dirty="0">
                <a:solidFill>
                  <a:schemeClr val="accent6"/>
                </a:solidFill>
                <a:latin typeface="Algerian" pitchFamily="82" charset="0"/>
              </a:rPr>
              <a:t>L‘OLOCAUSTO </a:t>
            </a:r>
          </a:p>
          <a:p>
            <a:pPr marL="0" indent="0">
              <a:buNone/>
            </a:pPr>
            <a:r>
              <a:rPr lang="it-IT" sz="3200" dirty="0"/>
              <a:t>Con il termine OLOCAUSTO si intende la persecuzione e lo stermino sistematico di circa sei milioni di Ebrei; è un termine di origine greca che significa “sacrificio”. Durante lo sterminio, le autorità tedesche presero di mira anche altri gruppi ritenuti di “razza inferiore” ad esempio i Rom; alcuni gruppi vennero invece perseguitati per le loro idee politiche o a causa di determinate caratteristiche comportamentali. </a:t>
            </a:r>
          </a:p>
          <a:p>
            <a:pPr marL="0" indent="0">
              <a:buNone/>
            </a:pPr>
            <a:r>
              <a:rPr lang="it-IT" sz="3200" dirty="0"/>
              <a:t>L’</a:t>
            </a:r>
            <a:r>
              <a:rPr lang="it-IT" sz="3200" b="1" dirty="0">
                <a:effectLst>
                  <a:outerShdw blurRad="38100" dist="38100" dir="2700000" algn="tl">
                    <a:srgbClr val="000000">
                      <a:alpha val="43137"/>
                    </a:srgbClr>
                  </a:outerShdw>
                </a:effectLst>
              </a:rPr>
              <a:t>ONU</a:t>
            </a:r>
            <a:r>
              <a:rPr lang="it-IT" sz="3200" dirty="0"/>
              <a:t> ha adottato il 20 gennaio 2022 una nuova risoluzione proposta da Israele che invita a combattere il negazionismo e l’antisemitismo su internet. </a:t>
            </a:r>
          </a:p>
          <a:p>
            <a:pPr marL="0" indent="0">
              <a:buNone/>
            </a:pPr>
            <a:endParaRPr lang="it-IT" sz="3200" dirty="0"/>
          </a:p>
        </p:txBody>
      </p:sp>
      <p:pic>
        <p:nvPicPr>
          <p:cNvPr id="4" name="Immagine 4">
            <a:extLst>
              <a:ext uri="{FF2B5EF4-FFF2-40B4-BE49-F238E27FC236}">
                <a16:creationId xmlns:a16="http://schemas.microsoft.com/office/drawing/2014/main" id="{437F8B1D-6898-3649-923B-AAB515B9AA2C}"/>
              </a:ext>
            </a:extLst>
          </p:cNvPr>
          <p:cNvPicPr>
            <a:picLocks noChangeAspect="1"/>
          </p:cNvPicPr>
          <p:nvPr/>
        </p:nvPicPr>
        <p:blipFill>
          <a:blip r:embed="rId2"/>
          <a:stretch>
            <a:fillRect/>
          </a:stretch>
        </p:blipFill>
        <p:spPr>
          <a:xfrm>
            <a:off x="0" y="0"/>
            <a:ext cx="4381237" cy="6858000"/>
          </a:xfrm>
          <a:prstGeom prst="rect">
            <a:avLst/>
          </a:prstGeom>
        </p:spPr>
      </p:pic>
    </p:spTree>
    <p:extLst>
      <p:ext uri="{BB962C8B-B14F-4D97-AF65-F5344CB8AC3E}">
        <p14:creationId xmlns:p14="http://schemas.microsoft.com/office/powerpoint/2010/main" val="877243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82236A-178B-634B-94B4-424D4E3147DA}"/>
              </a:ext>
            </a:extLst>
          </p:cNvPr>
          <p:cNvSpPr>
            <a:spLocks noGrp="1"/>
          </p:cNvSpPr>
          <p:nvPr>
            <p:ph type="title"/>
          </p:nvPr>
        </p:nvSpPr>
        <p:spPr>
          <a:xfrm>
            <a:off x="0" y="-1"/>
            <a:ext cx="3869267" cy="6858001"/>
          </a:xfrm>
        </p:spPr>
        <p:txBody>
          <a:bodyPr/>
          <a:lstStyle/>
          <a:p>
            <a:endParaRPr lang="it-IT"/>
          </a:p>
        </p:txBody>
      </p:sp>
      <p:sp>
        <p:nvSpPr>
          <p:cNvPr id="3" name="Segnaposto contenuto 2">
            <a:extLst>
              <a:ext uri="{FF2B5EF4-FFF2-40B4-BE49-F238E27FC236}">
                <a16:creationId xmlns:a16="http://schemas.microsoft.com/office/drawing/2014/main" id="{8BE35E29-5139-0046-9CDE-2E90DA9FC4FB}"/>
              </a:ext>
            </a:extLst>
          </p:cNvPr>
          <p:cNvSpPr>
            <a:spLocks noGrp="1"/>
          </p:cNvSpPr>
          <p:nvPr>
            <p:ph idx="1"/>
          </p:nvPr>
        </p:nvSpPr>
        <p:spPr>
          <a:xfrm>
            <a:off x="3869268" y="0"/>
            <a:ext cx="8322732" cy="6858000"/>
          </a:xfrm>
        </p:spPr>
        <p:txBody>
          <a:bodyPr>
            <a:normAutofit/>
          </a:bodyPr>
          <a:lstStyle/>
          <a:p>
            <a:pPr marL="0" indent="0" algn="ctr">
              <a:buNone/>
            </a:pPr>
            <a:r>
              <a:rPr lang="it-IT" sz="3200" dirty="0">
                <a:solidFill>
                  <a:schemeClr val="accent6"/>
                </a:solidFill>
                <a:latin typeface="Algerian" pitchFamily="82" charset="0"/>
              </a:rPr>
              <a:t>L‘antisemitismo</a:t>
            </a:r>
            <a:r>
              <a:rPr lang="it-IT" sz="3200" dirty="0"/>
              <a:t> </a:t>
            </a:r>
          </a:p>
          <a:p>
            <a:pPr marL="0" indent="0">
              <a:buNone/>
            </a:pPr>
            <a:r>
              <a:rPr lang="it-IT" sz="3200" dirty="0"/>
              <a:t>Il termine ANTISEMITISMO significa letteralmente pregiudizio o odio nei confronti del popolo ebraico. L’Olocausto rappresenta l’esempio più estremo di antisemitismo nella storia, attuato tra il 1933 e il 1945 e consistette nella persecuzione e l’assassinio di tutti gli ebrei europei da parte dei nazisti e dei loro collaboratori. Tra le più comuni manifestazioni di antisemitismo nella Storia vi furono i pogrom, violente sommosse popolari scatenate contro gli ebrei, spesso con l’appoggio delle autorità. </a:t>
            </a:r>
          </a:p>
        </p:txBody>
      </p:sp>
      <p:pic>
        <p:nvPicPr>
          <p:cNvPr id="4" name="Immagine 4">
            <a:extLst>
              <a:ext uri="{FF2B5EF4-FFF2-40B4-BE49-F238E27FC236}">
                <a16:creationId xmlns:a16="http://schemas.microsoft.com/office/drawing/2014/main" id="{8A800C73-9CF5-3244-A79A-B44042AFC0DA}"/>
              </a:ext>
            </a:extLst>
          </p:cNvPr>
          <p:cNvPicPr>
            <a:picLocks noChangeAspect="1"/>
          </p:cNvPicPr>
          <p:nvPr/>
        </p:nvPicPr>
        <p:blipFill>
          <a:blip r:embed="rId2"/>
          <a:stretch>
            <a:fillRect/>
          </a:stretch>
        </p:blipFill>
        <p:spPr>
          <a:xfrm>
            <a:off x="0" y="-2"/>
            <a:ext cx="3869267" cy="6858001"/>
          </a:xfrm>
          <a:prstGeom prst="rect">
            <a:avLst/>
          </a:prstGeom>
        </p:spPr>
      </p:pic>
    </p:spTree>
    <p:extLst>
      <p:ext uri="{BB962C8B-B14F-4D97-AF65-F5344CB8AC3E}">
        <p14:creationId xmlns:p14="http://schemas.microsoft.com/office/powerpoint/2010/main" val="420000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CBCBC3-3FD6-E940-8ADB-29D7F0D896CC}"/>
              </a:ext>
            </a:extLst>
          </p:cNvPr>
          <p:cNvSpPr>
            <a:spLocks noGrp="1"/>
          </p:cNvSpPr>
          <p:nvPr>
            <p:ph type="title"/>
          </p:nvPr>
        </p:nvSpPr>
        <p:spPr>
          <a:xfrm>
            <a:off x="1" y="0"/>
            <a:ext cx="3571874" cy="6858000"/>
          </a:xfrm>
        </p:spPr>
        <p:txBody>
          <a:bodyPr/>
          <a:lstStyle/>
          <a:p>
            <a:endParaRPr lang="it-IT"/>
          </a:p>
        </p:txBody>
      </p:sp>
      <p:sp>
        <p:nvSpPr>
          <p:cNvPr id="3" name="Segnaposto contenuto 2">
            <a:extLst>
              <a:ext uri="{FF2B5EF4-FFF2-40B4-BE49-F238E27FC236}">
                <a16:creationId xmlns:a16="http://schemas.microsoft.com/office/drawing/2014/main" id="{17CC99D3-E7D7-394B-8E96-BFCE772027FB}"/>
              </a:ext>
            </a:extLst>
          </p:cNvPr>
          <p:cNvSpPr>
            <a:spLocks noGrp="1"/>
          </p:cNvSpPr>
          <p:nvPr>
            <p:ph idx="1"/>
          </p:nvPr>
        </p:nvSpPr>
        <p:spPr>
          <a:xfrm>
            <a:off x="3595688" y="0"/>
            <a:ext cx="8596312" cy="6858000"/>
          </a:xfrm>
        </p:spPr>
        <p:txBody>
          <a:bodyPr>
            <a:normAutofit/>
          </a:bodyPr>
          <a:lstStyle/>
          <a:p>
            <a:pPr marL="0" indent="0" algn="ctr">
              <a:buNone/>
            </a:pPr>
            <a:r>
              <a:rPr lang="it-IT" sz="3200" dirty="0">
                <a:solidFill>
                  <a:schemeClr val="accent6"/>
                </a:solidFill>
                <a:latin typeface="Algerian" pitchFamily="82" charset="0"/>
              </a:rPr>
              <a:t>    Le pietre d’inciampo </a:t>
            </a:r>
          </a:p>
          <a:p>
            <a:pPr marL="0" indent="0">
              <a:buNone/>
            </a:pPr>
            <a:r>
              <a:rPr lang="it-IT" sz="3200" dirty="0"/>
              <a:t>Le pietre d’inciampo (in tedesco </a:t>
            </a:r>
            <a:r>
              <a:rPr lang="it-IT" sz="3200" dirty="0" err="1"/>
              <a:t>Stolpersteine</a:t>
            </a:r>
            <a:r>
              <a:rPr lang="it-IT" sz="3200" dirty="0"/>
              <a:t>) sono un’iniziativa dell’artista tedesco Gunter </a:t>
            </a:r>
            <a:r>
              <a:rPr lang="it-IT" sz="3200" dirty="0" err="1"/>
              <a:t>Demnig</a:t>
            </a:r>
            <a:r>
              <a:rPr lang="it-IT" sz="3200" dirty="0"/>
              <a:t> per depositare, nel tessuto urbanistico e sociale delle città europee, una memoria diffusa dei cittadini deportati nei campi di sterminio nazisti. L’iniziativa, attuata in molti paesi europei, consiste nell’incorporare, nel suolo della strada delle città, davanti alle ultime abitazioni delle persone deportate, dei blocchi in pietra ricoperti da una piastra di ottone posta sulla faccia superiore. Le pietre d’inciampo vengono posate in memoria delle vittime del nazismo, indipendentemente da etnia e religione. </a:t>
            </a:r>
          </a:p>
        </p:txBody>
      </p:sp>
      <p:pic>
        <p:nvPicPr>
          <p:cNvPr id="4" name="Immagine 4">
            <a:extLst>
              <a:ext uri="{FF2B5EF4-FFF2-40B4-BE49-F238E27FC236}">
                <a16:creationId xmlns:a16="http://schemas.microsoft.com/office/drawing/2014/main" id="{C897DC54-E416-C44C-8ACF-38059BE61382}"/>
              </a:ext>
            </a:extLst>
          </p:cNvPr>
          <p:cNvPicPr>
            <a:picLocks noChangeAspect="1"/>
          </p:cNvPicPr>
          <p:nvPr/>
        </p:nvPicPr>
        <p:blipFill>
          <a:blip r:embed="rId2"/>
          <a:stretch>
            <a:fillRect/>
          </a:stretch>
        </p:blipFill>
        <p:spPr>
          <a:xfrm>
            <a:off x="-23812" y="0"/>
            <a:ext cx="3595687" cy="6858000"/>
          </a:xfrm>
          <a:prstGeom prst="rect">
            <a:avLst/>
          </a:prstGeom>
        </p:spPr>
      </p:pic>
    </p:spTree>
    <p:extLst>
      <p:ext uri="{BB962C8B-B14F-4D97-AF65-F5344CB8AC3E}">
        <p14:creationId xmlns:p14="http://schemas.microsoft.com/office/powerpoint/2010/main" val="986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134ED9-5A9E-044B-AC2D-13FBDF2D8664}"/>
              </a:ext>
            </a:extLst>
          </p:cNvPr>
          <p:cNvSpPr>
            <a:spLocks noGrp="1"/>
          </p:cNvSpPr>
          <p:nvPr>
            <p:ph type="title"/>
          </p:nvPr>
        </p:nvSpPr>
        <p:spPr>
          <a:xfrm>
            <a:off x="0" y="0"/>
            <a:ext cx="3726656" cy="6858000"/>
          </a:xfrm>
        </p:spPr>
        <p:txBody>
          <a:bodyPr/>
          <a:lstStyle/>
          <a:p>
            <a:endParaRPr lang="it-IT"/>
          </a:p>
        </p:txBody>
      </p:sp>
      <p:sp>
        <p:nvSpPr>
          <p:cNvPr id="3" name="Segnaposto contenuto 2">
            <a:extLst>
              <a:ext uri="{FF2B5EF4-FFF2-40B4-BE49-F238E27FC236}">
                <a16:creationId xmlns:a16="http://schemas.microsoft.com/office/drawing/2014/main" id="{0F4D9109-9120-0F40-8FA1-75AB93A3A24F}"/>
              </a:ext>
            </a:extLst>
          </p:cNvPr>
          <p:cNvSpPr>
            <a:spLocks noGrp="1"/>
          </p:cNvSpPr>
          <p:nvPr>
            <p:ph idx="1"/>
          </p:nvPr>
        </p:nvSpPr>
        <p:spPr>
          <a:xfrm>
            <a:off x="3726656" y="0"/>
            <a:ext cx="8465344" cy="6858000"/>
          </a:xfrm>
        </p:spPr>
        <p:txBody>
          <a:bodyPr>
            <a:normAutofit/>
          </a:bodyPr>
          <a:lstStyle/>
          <a:p>
            <a:pPr marL="0" indent="0">
              <a:buNone/>
            </a:pPr>
            <a:r>
              <a:rPr lang="it-IT" sz="3600" dirty="0"/>
              <a:t>Secondo la definizione adottata dall’</a:t>
            </a:r>
            <a:r>
              <a:rPr lang="it-IT" sz="3600" dirty="0">
                <a:effectLst>
                  <a:outerShdw blurRad="38100" dist="38100" dir="2700000" algn="tl">
                    <a:srgbClr val="000000">
                      <a:alpha val="43137"/>
                    </a:srgbClr>
                  </a:outerShdw>
                </a:effectLst>
              </a:rPr>
              <a:t>ONU</a:t>
            </a:r>
            <a:r>
              <a:rPr lang="it-IT" sz="3600" dirty="0"/>
              <a:t> con genocidio si intendono «gli atti commessi con l'intenzione di distruggere, in tutto o in parte, un gruppo nazionale, etnico, razziale o religioso». </a:t>
            </a:r>
          </a:p>
          <a:p>
            <a:pPr marL="0" indent="0">
              <a:buNone/>
            </a:pPr>
            <a:r>
              <a:rPr lang="it-IT" sz="3600" dirty="0"/>
              <a:t>Il 16 ottobre 1943 a Roma più di mille ebrei vennero prelevati dalle loro case dai nazisti per essere deportati ad Auschwitz. Gli ebrei furono costretti a risiedere nel ghetto di Roma e molti bambini si salvarono perché aiutati dai parroci.</a:t>
            </a:r>
          </a:p>
        </p:txBody>
      </p:sp>
      <p:pic>
        <p:nvPicPr>
          <p:cNvPr id="4" name="Immagine 4">
            <a:extLst>
              <a:ext uri="{FF2B5EF4-FFF2-40B4-BE49-F238E27FC236}">
                <a16:creationId xmlns:a16="http://schemas.microsoft.com/office/drawing/2014/main" id="{5E1D6468-A342-0F41-9645-734208F65458}"/>
              </a:ext>
            </a:extLst>
          </p:cNvPr>
          <p:cNvPicPr>
            <a:picLocks noChangeAspect="1"/>
          </p:cNvPicPr>
          <p:nvPr/>
        </p:nvPicPr>
        <p:blipFill>
          <a:blip r:embed="rId2"/>
          <a:stretch>
            <a:fillRect/>
          </a:stretch>
        </p:blipFill>
        <p:spPr>
          <a:xfrm>
            <a:off x="0" y="0"/>
            <a:ext cx="3726656" cy="4476750"/>
          </a:xfrm>
          <a:prstGeom prst="rect">
            <a:avLst/>
          </a:prstGeom>
        </p:spPr>
      </p:pic>
      <p:pic>
        <p:nvPicPr>
          <p:cNvPr id="6" name="Immagine 6">
            <a:extLst>
              <a:ext uri="{FF2B5EF4-FFF2-40B4-BE49-F238E27FC236}">
                <a16:creationId xmlns:a16="http://schemas.microsoft.com/office/drawing/2014/main" id="{2CEB46F6-AFA0-A644-9733-817319965DEB}"/>
              </a:ext>
            </a:extLst>
          </p:cNvPr>
          <p:cNvPicPr>
            <a:picLocks noChangeAspect="1"/>
          </p:cNvPicPr>
          <p:nvPr/>
        </p:nvPicPr>
        <p:blipFill>
          <a:blip r:embed="rId3"/>
          <a:stretch>
            <a:fillRect/>
          </a:stretch>
        </p:blipFill>
        <p:spPr>
          <a:xfrm>
            <a:off x="1" y="4476750"/>
            <a:ext cx="3726656" cy="2381249"/>
          </a:xfrm>
          <a:prstGeom prst="rect">
            <a:avLst/>
          </a:prstGeom>
        </p:spPr>
      </p:pic>
    </p:spTree>
    <p:extLst>
      <p:ext uri="{BB962C8B-B14F-4D97-AF65-F5344CB8AC3E}">
        <p14:creationId xmlns:p14="http://schemas.microsoft.com/office/powerpoint/2010/main" val="4101831994"/>
      </p:ext>
    </p:extLst>
  </p:cSld>
  <p:clrMapOvr>
    <a:masterClrMapping/>
  </p:clrMapOvr>
</p:sld>
</file>

<file path=ppt/theme/theme1.xml><?xml version="1.0" encoding="utf-8"?>
<a:theme xmlns:a="http://schemas.openxmlformats.org/drawingml/2006/main" name="Cornic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43</TotalTime>
  <Words>498</Words>
  <Application>Microsoft Office PowerPoint</Application>
  <PresentationFormat>Widescreen</PresentationFormat>
  <Paragraphs>21</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Algerian</vt:lpstr>
      <vt:lpstr>Corbel</vt:lpstr>
      <vt:lpstr>Georgia</vt:lpstr>
      <vt:lpstr>Wingdings 2</vt:lpstr>
      <vt:lpstr>Cornice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giadinagentile08@gmail.com</dc:creator>
  <cp:lastModifiedBy>Piergiorgio Gentile</cp:lastModifiedBy>
  <cp:revision>25</cp:revision>
  <dcterms:created xsi:type="dcterms:W3CDTF">2022-01-27T08:41:51Z</dcterms:created>
  <dcterms:modified xsi:type="dcterms:W3CDTF">2022-01-28T07:23:00Z</dcterms:modified>
</cp:coreProperties>
</file>