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57" r:id="rId2"/>
    <p:sldId id="259" r:id="rId3"/>
    <p:sldId id="260" r:id="rId4"/>
    <p:sldId id="262" r:id="rId5"/>
    <p:sldId id="261"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083"/>
    <a:srgbClr val="F6EED1"/>
    <a:srgbClr val="E4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8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A52D4779-6B8E-4D40-A483-9FA7AAA195B7}" type="slidenum">
              <a:rPr lang="it-IT" smtClean="0"/>
              <a:t>‹N›</a:t>
            </a:fld>
            <a:endParaRPr lang="it-IT"/>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17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04BB2F9-8D89-4474-B85A-20BF8B1C1124}" type="datetimeFigureOut">
              <a:rPr lang="it-IT" smtClean="0"/>
              <a:t>26/01/2022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120887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18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88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314123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69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31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28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79219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4BB2F9-8D89-4474-B85A-20BF8B1C1124}" type="datetimeFigureOut">
              <a:rPr lang="it-IT" smtClean="0"/>
              <a:t>26/01/2022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2D4779-6B8E-4D40-A483-9FA7AAA195B7}" type="slidenum">
              <a:rPr lang="it-IT" smtClean="0"/>
              <a:t>‹N›</a:t>
            </a:fld>
            <a:endParaRPr lang="it-IT"/>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99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04BB2F9-8D89-4474-B85A-20BF8B1C1124}" type="datetimeFigureOut">
              <a:rPr lang="it-IT" smtClean="0"/>
              <a:t>26/01/2022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135524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04BB2F9-8D89-4474-B85A-20BF8B1C1124}" type="datetimeFigureOut">
              <a:rPr lang="it-IT" smtClean="0"/>
              <a:t>26/01/2022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2D4779-6B8E-4D40-A483-9FA7AAA195B7}" type="slidenum">
              <a:rPr lang="it-IT" smtClean="0"/>
              <a:t>‹N›</a:t>
            </a:fld>
            <a:endParaRPr lang="it-IT"/>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7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04BB2F9-8D89-4474-B85A-20BF8B1C1124}" type="datetimeFigureOut">
              <a:rPr lang="it-IT" smtClean="0"/>
              <a:t>26/01/2022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2D4779-6B8E-4D40-A483-9FA7AAA195B7}" type="slidenum">
              <a:rPr lang="it-IT" smtClean="0"/>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83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BB2F9-8D89-4474-B85A-20BF8B1C1124}" type="datetimeFigureOut">
              <a:rPr lang="it-IT" smtClean="0"/>
              <a:t>26/01/2022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40162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04BB2F9-8D89-4474-B85A-20BF8B1C1124}" type="datetimeFigureOut">
              <a:rPr lang="it-IT" smtClean="0"/>
              <a:t>26/01/2022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2D4779-6B8E-4D40-A483-9FA7AAA195B7}" type="slidenum">
              <a:rPr lang="it-IT" smtClean="0"/>
              <a:t>‹N›</a:t>
            </a:fld>
            <a:endParaRPr lang="it-IT"/>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11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04BB2F9-8D89-4474-B85A-20BF8B1C1124}" type="datetimeFigureOut">
              <a:rPr lang="it-IT" smtClean="0"/>
              <a:t>26/01/2022</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D4779-6B8E-4D40-A483-9FA7AAA195B7}" type="slidenum">
              <a:rPr lang="it-IT" smtClean="0"/>
              <a:t>‹N›</a:t>
            </a:fld>
            <a:endParaRPr lang="it-IT"/>
          </a:p>
        </p:txBody>
      </p:sp>
    </p:spTree>
    <p:extLst>
      <p:ext uri="{BB962C8B-B14F-4D97-AF65-F5344CB8AC3E}">
        <p14:creationId xmlns:p14="http://schemas.microsoft.com/office/powerpoint/2010/main" val="32011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4BB2F9-8D89-4474-B85A-20BF8B1C1124}" type="datetimeFigureOut">
              <a:rPr lang="it-IT" smtClean="0"/>
              <a:t>26/01/2022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2D4779-6B8E-4D40-A483-9FA7AAA195B7}" type="slidenum">
              <a:rPr lang="it-IT" smtClean="0"/>
              <a:t>‹N›</a:t>
            </a:fld>
            <a:endParaRPr lang="it-IT"/>
          </a:p>
        </p:txBody>
      </p:sp>
    </p:spTree>
    <p:extLst>
      <p:ext uri="{BB962C8B-B14F-4D97-AF65-F5344CB8AC3E}">
        <p14:creationId xmlns:p14="http://schemas.microsoft.com/office/powerpoint/2010/main" val="403536110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it.wikipedia.org/wiki/Genocidio" TargetMode="External"/><Relationship Id="rId7" Type="http://schemas.openxmlformats.org/officeDocument/2006/relationships/hyperlink" Target="https://it.wikipedia.org/wiki/Europa" TargetMode="External"/><Relationship Id="rId2" Type="http://schemas.openxmlformats.org/officeDocument/2006/relationships/hyperlink" Target="https://it.wikipedia.org/wiki/XX_secolo" TargetMode="External"/><Relationship Id="rId1" Type="http://schemas.openxmlformats.org/officeDocument/2006/relationships/slideLayout" Target="../slideLayouts/slideLayout4.xml"/><Relationship Id="rId6" Type="http://schemas.openxmlformats.org/officeDocument/2006/relationships/hyperlink" Target="https://it.wikipedia.org/wiki/Ebrei" TargetMode="External"/><Relationship Id="rId5" Type="http://schemas.openxmlformats.org/officeDocument/2006/relationships/hyperlink" Target="https://it.wikipedia.org/wiki/Germania_nazista" TargetMode="External"/><Relationship Id="rId4" Type="http://schemas.openxmlformats.org/officeDocument/2006/relationships/hyperlink" Target="https://it.wikipedia.org/wiki/Responsabili_dell%27Olocaust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Antisemitismo" TargetMode="External"/><Relationship Id="rId2" Type="http://schemas.openxmlformats.org/officeDocument/2006/relationships/hyperlink" Target="https://it.wikipedia.org/wiki/Vittime_dell%27Olocausto"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encyclopedia.ushmm.org/narrative/6716/it" TargetMode="External"/><Relationship Id="rId2" Type="http://schemas.openxmlformats.org/officeDocument/2006/relationships/hyperlink" Target="https://encyclopedia.ushmm.org/narrative/3508/it"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encyclopedia.ushmm.org/narrative/4631/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Seconda_guerra_mondiale" TargetMode="External"/><Relationship Id="rId7" Type="http://schemas.openxmlformats.org/officeDocument/2006/relationships/image" Target="../media/image8.png"/><Relationship Id="rId2" Type="http://schemas.openxmlformats.org/officeDocument/2006/relationships/hyperlink" Target="https://it.wikipedia.org/wiki/1933" TargetMode="External"/><Relationship Id="rId1" Type="http://schemas.openxmlformats.org/officeDocument/2006/relationships/slideLayout" Target="../slideLayouts/slideLayout4.xml"/><Relationship Id="rId6" Type="http://schemas.openxmlformats.org/officeDocument/2006/relationships/hyperlink" Target="https://it.wikipedia.org/wiki/Soluzione_finale_della_questione_ebraica" TargetMode="External"/><Relationship Id="rId5" Type="http://schemas.openxmlformats.org/officeDocument/2006/relationships/hyperlink" Target="https://it.wikipedia.org/wiki/Campo_di_sterminio" TargetMode="External"/><Relationship Id="rId4" Type="http://schemas.openxmlformats.org/officeDocument/2006/relationships/hyperlink" Target="https://it.wikipedia.org/wiki/194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cyclopedia.ushmm.org/narrative/286/it" TargetMode="External"/><Relationship Id="rId2" Type="http://schemas.openxmlformats.org/officeDocument/2006/relationships/hyperlink" Target="https://encyclopedia.ushmm.org/narrative/2689/it"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cyclopedia.ushmm.org/narrative/2931/i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cyclopedia.ushmm.org/narrative/6365/it" TargetMode="External"/><Relationship Id="rId2" Type="http://schemas.openxmlformats.org/officeDocument/2006/relationships/hyperlink" Target="https://encyclopedia.ushmm.org/narrative/2275/it"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447A108-E3C1-4880-88EB-F7B598113D32}"/>
              </a:ext>
            </a:extLst>
          </p:cNvPr>
          <p:cNvSpPr txBox="1"/>
          <p:nvPr/>
        </p:nvSpPr>
        <p:spPr>
          <a:xfrm>
            <a:off x="4267199" y="2452515"/>
            <a:ext cx="3313043" cy="1323439"/>
          </a:xfrm>
          <a:prstGeom prst="rect">
            <a:avLst/>
          </a:prstGeom>
          <a:noFill/>
        </p:spPr>
        <p:txBody>
          <a:bodyPr wrap="square">
            <a:spAutoFit/>
          </a:bodyPr>
          <a:lstStyle/>
          <a:p>
            <a:r>
              <a:rPr lang="it-IT" sz="8000" b="1" i="0" dirty="0">
                <a:solidFill>
                  <a:srgbClr val="C7B083"/>
                </a:solidFill>
                <a:effectLst/>
                <a:latin typeface="Brush Script MT" panose="03060802040406070304" pitchFamily="66" charset="0"/>
                <a:cs typeface="Calibri" panose="020F0502020204030204" pitchFamily="34" charset="0"/>
              </a:rPr>
              <a:t>Olocausto</a:t>
            </a:r>
            <a:endParaRPr lang="it-IT" sz="8000" dirty="0">
              <a:solidFill>
                <a:srgbClr val="C7B083"/>
              </a:solidFill>
              <a:latin typeface="Brush Script MT" panose="03060802040406070304" pitchFamily="66" charset="0"/>
              <a:cs typeface="Calibri" panose="020F0502020204030204" pitchFamily="34" charset="0"/>
            </a:endParaRPr>
          </a:p>
        </p:txBody>
      </p:sp>
      <p:sp>
        <p:nvSpPr>
          <p:cNvPr id="4" name="CasellaDiTesto 3">
            <a:extLst>
              <a:ext uri="{FF2B5EF4-FFF2-40B4-BE49-F238E27FC236}">
                <a16:creationId xmlns:a16="http://schemas.microsoft.com/office/drawing/2014/main" id="{2EF53369-4CB2-4B43-A8ED-A3019FFB1E24}"/>
              </a:ext>
            </a:extLst>
          </p:cNvPr>
          <p:cNvSpPr txBox="1"/>
          <p:nvPr/>
        </p:nvSpPr>
        <p:spPr>
          <a:xfrm>
            <a:off x="5115339" y="3429000"/>
            <a:ext cx="6096000" cy="461665"/>
          </a:xfrm>
          <a:prstGeom prst="rect">
            <a:avLst/>
          </a:prstGeom>
          <a:noFill/>
        </p:spPr>
        <p:txBody>
          <a:bodyPr wrap="square">
            <a:spAutoFit/>
          </a:bodyPr>
          <a:lstStyle/>
          <a:p>
            <a:r>
              <a:rPr lang="it-IT" sz="2400" dirty="0">
                <a:solidFill>
                  <a:srgbClr val="C7B083"/>
                </a:solidFill>
                <a:latin typeface="Bell MT" panose="02020503060305020303" pitchFamily="18" charset="0"/>
              </a:rPr>
              <a:t>classe 3h</a:t>
            </a:r>
          </a:p>
        </p:txBody>
      </p:sp>
    </p:spTree>
    <p:extLst>
      <p:ext uri="{BB962C8B-B14F-4D97-AF65-F5344CB8AC3E}">
        <p14:creationId xmlns:p14="http://schemas.microsoft.com/office/powerpoint/2010/main" val="61175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CBF98-E7D0-47AF-A128-BE7ED109BFFA}"/>
              </a:ext>
            </a:extLst>
          </p:cNvPr>
          <p:cNvSpPr>
            <a:spLocks noGrp="1"/>
          </p:cNvSpPr>
          <p:nvPr>
            <p:ph type="title"/>
          </p:nvPr>
        </p:nvSpPr>
        <p:spPr>
          <a:xfrm>
            <a:off x="1295402" y="1320527"/>
            <a:ext cx="9601196" cy="1303867"/>
          </a:xfrm>
        </p:spPr>
        <p:txBody>
          <a:bodyPr/>
          <a:lstStyle/>
          <a:p>
            <a:r>
              <a:rPr lang="it-IT" dirty="0">
                <a:solidFill>
                  <a:srgbClr val="C7B083"/>
                </a:solidFill>
                <a:latin typeface="Brush Script MT" panose="03060802040406070304" pitchFamily="66" charset="0"/>
              </a:rPr>
              <a:t>Olocausto</a:t>
            </a:r>
          </a:p>
        </p:txBody>
      </p:sp>
      <p:sp>
        <p:nvSpPr>
          <p:cNvPr id="3" name="Segnaposto contenuto 2">
            <a:extLst>
              <a:ext uri="{FF2B5EF4-FFF2-40B4-BE49-F238E27FC236}">
                <a16:creationId xmlns:a16="http://schemas.microsoft.com/office/drawing/2014/main" id="{14ECFAA6-B92A-4AD1-9016-32657DD57D84}"/>
              </a:ext>
            </a:extLst>
          </p:cNvPr>
          <p:cNvSpPr>
            <a:spLocks noGrp="1"/>
          </p:cNvSpPr>
          <p:nvPr>
            <p:ph sz="half" idx="1"/>
          </p:nvPr>
        </p:nvSpPr>
        <p:spPr/>
        <p:txBody>
          <a:bodyPr>
            <a:normAutofit/>
          </a:bodyPr>
          <a:lstStyle/>
          <a:p>
            <a:pPr marL="0" indent="0">
              <a:lnSpc>
                <a:spcPct val="107000"/>
              </a:lnSpc>
              <a:spcBef>
                <a:spcPts val="600"/>
              </a:spcBef>
              <a:spcAft>
                <a:spcPts val="600"/>
              </a:spcAft>
              <a:buNone/>
            </a:pPr>
            <a:endParaRPr lang="it-IT" sz="1800" dirty="0">
              <a:solidFill>
                <a:srgbClr val="202122"/>
              </a:solidFill>
              <a:effectLst/>
              <a:latin typeface="Bell MT" panose="02020503060305020303" pitchFamily="18" charset="0"/>
              <a:ea typeface="Calibri" panose="020F0502020204030204" pitchFamily="34" charset="0"/>
            </a:endParaRPr>
          </a:p>
          <a:p>
            <a:pPr marL="0" indent="0">
              <a:lnSpc>
                <a:spcPct val="107000"/>
              </a:lnSpc>
              <a:spcBef>
                <a:spcPts val="600"/>
              </a:spcBef>
              <a:spcAft>
                <a:spcPts val="600"/>
              </a:spcAft>
              <a:buNone/>
            </a:pPr>
            <a:r>
              <a:rPr lang="it-IT" sz="1800" dirty="0">
                <a:solidFill>
                  <a:srgbClr val="202122"/>
                </a:solidFill>
                <a:effectLst/>
                <a:latin typeface="Bell MT" panose="02020503060305020303" pitchFamily="18" charset="0"/>
                <a:ea typeface="Calibri" panose="020F0502020204030204" pitchFamily="34" charset="0"/>
              </a:rPr>
              <a:t>Il termine </a:t>
            </a:r>
            <a:r>
              <a:rPr lang="it-IT" sz="1800" b="1" dirty="0">
                <a:effectLst/>
                <a:latin typeface="Bell MT" panose="02020503060305020303" pitchFamily="18" charset="0"/>
              </a:rPr>
              <a:t>Olocausto</a:t>
            </a:r>
            <a:r>
              <a:rPr lang="it-IT" sz="1800" dirty="0">
                <a:effectLst/>
                <a:latin typeface="Bell MT" panose="02020503060305020303" pitchFamily="18" charset="0"/>
              </a:rPr>
              <a:t> indica, a partire dalla seconda metà del </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2" tooltip="XX secolo"/>
              </a:rPr>
              <a:t> XX secolo</a:t>
            </a:r>
            <a:r>
              <a:rPr lang="it-IT" sz="1800" dirty="0">
                <a:solidFill>
                  <a:srgbClr val="202122"/>
                </a:solidFill>
                <a:effectLst/>
                <a:latin typeface="Bell MT" panose="02020503060305020303" pitchFamily="18" charset="0"/>
                <a:ea typeface="Calibri" panose="020F0502020204030204" pitchFamily="34" charset="0"/>
              </a:rPr>
              <a:t>, il </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3" tooltip="Genocidio"/>
              </a:rPr>
              <a:t>genocidio</a:t>
            </a:r>
            <a:r>
              <a:rPr lang="it-IT" sz="1800" dirty="0">
                <a:solidFill>
                  <a:srgbClr val="202122"/>
                </a:solidFill>
                <a:effectLst/>
                <a:latin typeface="Bell MT" panose="02020503060305020303" pitchFamily="18" charset="0"/>
                <a:ea typeface="Calibri" panose="020F0502020204030204" pitchFamily="34" charset="0"/>
              </a:rPr>
              <a:t> di cui furono </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4" tooltip="Responsabili dell'Olocausto"/>
              </a:rPr>
              <a:t>responsabili</a:t>
            </a:r>
            <a:r>
              <a:rPr lang="it-IT" sz="1800" dirty="0">
                <a:solidFill>
                  <a:srgbClr val="202122"/>
                </a:solidFill>
                <a:effectLst/>
                <a:latin typeface="Bell MT" panose="02020503060305020303" pitchFamily="18" charset="0"/>
                <a:ea typeface="Calibri" panose="020F0502020204030204" pitchFamily="34" charset="0"/>
              </a:rPr>
              <a:t> le autorità della </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5" tooltip="Germania nazista"/>
              </a:rPr>
              <a:t>Germania nazista</a:t>
            </a:r>
            <a:r>
              <a:rPr lang="it-IT" sz="1800" dirty="0">
                <a:solidFill>
                  <a:srgbClr val="202122"/>
                </a:solidFill>
                <a:effectLst/>
                <a:latin typeface="Bell MT" panose="02020503060305020303" pitchFamily="18" charset="0"/>
                <a:ea typeface="Calibri" panose="020F0502020204030204" pitchFamily="34" charset="0"/>
              </a:rPr>
              <a:t> e i loro alleati nei confronti degli </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6" tooltip="Ebrei"/>
              </a:rPr>
              <a:t>ebrei</a:t>
            </a:r>
            <a:r>
              <a:rPr lang="it-IT" sz="1800" dirty="0">
                <a:solidFill>
                  <a:srgbClr val="202122"/>
                </a:solidFill>
                <a:effectLst/>
                <a:latin typeface="Bell MT" panose="02020503060305020303" pitchFamily="18" charset="0"/>
                <a:ea typeface="Calibri" panose="020F0502020204030204" pitchFamily="34" charset="0"/>
              </a:rPr>
              <a:t> d'</a:t>
            </a:r>
            <a:r>
              <a:rPr lang="it-IT" sz="1800" u="none" strike="noStrike" dirty="0">
                <a:solidFill>
                  <a:srgbClr val="0645AD"/>
                </a:solidFill>
                <a:effectLst/>
                <a:latin typeface="Bell MT" panose="02020503060305020303" pitchFamily="18" charset="0"/>
                <a:ea typeface="Calibri" panose="020F0502020204030204" pitchFamily="34" charset="0"/>
                <a:cs typeface="Times New Roman" panose="02020603050405020304" pitchFamily="18" charset="0"/>
                <a:hlinkClick r:id="rId7" tooltip="Europa"/>
              </a:rPr>
              <a:t>Europa</a:t>
            </a:r>
            <a:r>
              <a:rPr lang="it-IT" sz="1800" u="none" strike="noStrike" dirty="0">
                <a:solidFill>
                  <a:srgbClr val="202122"/>
                </a:solidFill>
                <a:latin typeface="Bell MT" panose="02020503060305020303" pitchFamily="18" charset="0"/>
                <a:ea typeface="Calibri" panose="020F0502020204030204" pitchFamily="34" charset="0"/>
                <a:cs typeface="Times New Roman" panose="02020603050405020304" pitchFamily="18" charset="0"/>
              </a:rPr>
              <a:t>, L</a:t>
            </a:r>
            <a:r>
              <a:rPr lang="it-IT" sz="1800" dirty="0">
                <a:solidFill>
                  <a:srgbClr val="202122"/>
                </a:solidFill>
                <a:effectLst/>
                <a:latin typeface="Bell MT" panose="02020503060305020303" pitchFamily="18" charset="0"/>
                <a:ea typeface="Calibri" panose="020F0502020204030204" pitchFamily="34" charset="0"/>
              </a:rPr>
              <a:t>o sterminio di tutte le categorie di persone dai nazisti ritenute "indesiderabili" o "inferiori per motivi politici o razziali</a:t>
            </a:r>
            <a:r>
              <a:rPr lang="it-IT" sz="1800" dirty="0">
                <a:effectLst/>
                <a:latin typeface="Bell MT" panose="02020503060305020303" pitchFamily="18" charset="0"/>
              </a:rPr>
              <a:t>. </a:t>
            </a:r>
            <a:endParaRPr lang="it-IT" sz="1800" dirty="0">
              <a:latin typeface="Bell MT" panose="02020503060305020303" pitchFamily="18" charset="0"/>
            </a:endParaRPr>
          </a:p>
        </p:txBody>
      </p:sp>
      <p:pic>
        <p:nvPicPr>
          <p:cNvPr id="5" name="Segnaposto contenuto 4">
            <a:extLst>
              <a:ext uri="{FF2B5EF4-FFF2-40B4-BE49-F238E27FC236}">
                <a16:creationId xmlns:a16="http://schemas.microsoft.com/office/drawing/2014/main" id="{5CBBF5DE-248E-4BDB-8FCF-B72EC55E3A94}"/>
              </a:ext>
            </a:extLst>
          </p:cNvPr>
          <p:cNvPicPr>
            <a:picLocks noGrp="1" noChangeAspect="1"/>
          </p:cNvPicPr>
          <p:nvPr>
            <p:ph sz="half" idx="2"/>
          </p:nvPr>
        </p:nvPicPr>
        <p:blipFill>
          <a:blip r:embed="rId8"/>
          <a:stretch>
            <a:fillRect/>
          </a:stretch>
        </p:blipFill>
        <p:spPr>
          <a:xfrm>
            <a:off x="6181725" y="2893739"/>
            <a:ext cx="4718050" cy="2643734"/>
          </a:xfrm>
          <a:prstGeom prst="rect">
            <a:avLst/>
          </a:prstGeom>
        </p:spPr>
      </p:pic>
    </p:spTree>
    <p:extLst>
      <p:ext uri="{BB962C8B-B14F-4D97-AF65-F5344CB8AC3E}">
        <p14:creationId xmlns:p14="http://schemas.microsoft.com/office/powerpoint/2010/main" val="154124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30851-13ED-420E-A3EB-8E31281C93E8}"/>
              </a:ext>
            </a:extLst>
          </p:cNvPr>
          <p:cNvSpPr>
            <a:spLocks noGrp="1"/>
          </p:cNvSpPr>
          <p:nvPr>
            <p:ph type="title"/>
          </p:nvPr>
        </p:nvSpPr>
        <p:spPr/>
        <p:txBody>
          <a:bodyPr/>
          <a:lstStyle/>
          <a:p>
            <a:r>
              <a:rPr lang="it-IT" dirty="0">
                <a:solidFill>
                  <a:srgbClr val="C7B083"/>
                </a:solidFill>
                <a:latin typeface="Brush Script MT" panose="03060802040406070304" pitchFamily="66" charset="0"/>
              </a:rPr>
              <a:t>vittime</a:t>
            </a:r>
          </a:p>
        </p:txBody>
      </p:sp>
      <p:sp>
        <p:nvSpPr>
          <p:cNvPr id="3" name="Segnaposto contenuto 2">
            <a:extLst>
              <a:ext uri="{FF2B5EF4-FFF2-40B4-BE49-F238E27FC236}">
                <a16:creationId xmlns:a16="http://schemas.microsoft.com/office/drawing/2014/main" id="{8C6BE39E-E09C-46FB-B5F9-91671B232D56}"/>
              </a:ext>
            </a:extLst>
          </p:cNvPr>
          <p:cNvSpPr>
            <a:spLocks noGrp="1"/>
          </p:cNvSpPr>
          <p:nvPr>
            <p:ph sz="half" idx="1"/>
          </p:nvPr>
        </p:nvSpPr>
        <p:spPr/>
        <p:txBody>
          <a:bodyPr>
            <a:normAutofit/>
          </a:bodyPr>
          <a:lstStyle/>
          <a:p>
            <a:pPr marL="0" indent="0">
              <a:buNone/>
            </a:pPr>
            <a:r>
              <a:rPr lang="it-IT" sz="1800" b="0" i="0" dirty="0">
                <a:solidFill>
                  <a:srgbClr val="202122"/>
                </a:solidFill>
                <a:effectLst/>
                <a:latin typeface="Bell MT" panose="02020503060305020303" pitchFamily="18" charset="0"/>
              </a:rPr>
              <a:t>Tra il 1933 e il 1945, furono circa 15-17 milioni le </a:t>
            </a:r>
            <a:r>
              <a:rPr lang="it-IT" sz="1800" b="0" i="0" u="none" strike="noStrike" dirty="0">
                <a:solidFill>
                  <a:srgbClr val="0645AD"/>
                </a:solidFill>
                <a:effectLst/>
                <a:latin typeface="Bell MT" panose="02020503060305020303" pitchFamily="18" charset="0"/>
                <a:hlinkClick r:id="rId2" tooltip="Vittime dell'Olocausto"/>
              </a:rPr>
              <a:t>vittime dell'Olocausto</a:t>
            </a:r>
            <a:r>
              <a:rPr lang="it-IT" sz="1800" b="0" i="0" dirty="0">
                <a:solidFill>
                  <a:srgbClr val="202122"/>
                </a:solidFill>
                <a:effectLst/>
                <a:latin typeface="Bell MT" panose="02020503060305020303" pitchFamily="18" charset="0"/>
              </a:rPr>
              <a:t>, di entrambi i sessi e di tutte le età compresi bambini e anziani tra cui 5-6 milioni di ebrei. L'Olocausto, in quanto genocidio degli ebrei, è identificato più correttamente con il termine </a:t>
            </a:r>
            <a:r>
              <a:rPr lang="it-IT" sz="1800" b="1" i="1" dirty="0">
                <a:solidFill>
                  <a:srgbClr val="202122"/>
                </a:solidFill>
                <a:effectLst/>
                <a:latin typeface="Bell MT" panose="02020503060305020303" pitchFamily="18" charset="0"/>
              </a:rPr>
              <a:t>Shoah</a:t>
            </a:r>
            <a:r>
              <a:rPr lang="it-IT" sz="1800" b="0" i="0" dirty="0">
                <a:solidFill>
                  <a:srgbClr val="202122"/>
                </a:solidFill>
                <a:effectLst/>
                <a:latin typeface="Bell MT" panose="02020503060305020303" pitchFamily="18" charset="0"/>
              </a:rPr>
              <a:t> che ha trovato ragioni storico-politiche nel diffuso </a:t>
            </a:r>
            <a:r>
              <a:rPr lang="it-IT" sz="1800" b="0" i="0" u="none" strike="noStrike" dirty="0">
                <a:solidFill>
                  <a:srgbClr val="0645AD"/>
                </a:solidFill>
                <a:effectLst/>
                <a:latin typeface="Bell MT" panose="02020503060305020303" pitchFamily="18" charset="0"/>
                <a:hlinkClick r:id="rId3" tooltip="Antisemitismo"/>
              </a:rPr>
              <a:t>antisemitismo</a:t>
            </a:r>
            <a:r>
              <a:rPr lang="it-IT" sz="1800" b="0" i="0" dirty="0">
                <a:solidFill>
                  <a:srgbClr val="202122"/>
                </a:solidFill>
                <a:effectLst/>
                <a:latin typeface="Bell MT" panose="02020503060305020303" pitchFamily="18" charset="0"/>
              </a:rPr>
              <a:t> secolare.</a:t>
            </a:r>
            <a:endParaRPr lang="it-IT" sz="1800" dirty="0">
              <a:latin typeface="Bell MT" panose="02020503060305020303" pitchFamily="18" charset="0"/>
            </a:endParaRPr>
          </a:p>
        </p:txBody>
      </p:sp>
      <p:pic>
        <p:nvPicPr>
          <p:cNvPr id="5" name="Segnaposto contenuto 4">
            <a:extLst>
              <a:ext uri="{FF2B5EF4-FFF2-40B4-BE49-F238E27FC236}">
                <a16:creationId xmlns:a16="http://schemas.microsoft.com/office/drawing/2014/main" id="{DE71AB8B-FA90-408D-87C2-DA24317C0CA6}"/>
              </a:ext>
            </a:extLst>
          </p:cNvPr>
          <p:cNvPicPr>
            <a:picLocks noGrp="1" noChangeAspect="1"/>
          </p:cNvPicPr>
          <p:nvPr>
            <p:ph sz="half" idx="2"/>
          </p:nvPr>
        </p:nvPicPr>
        <p:blipFill>
          <a:blip r:embed="rId4"/>
          <a:stretch>
            <a:fillRect/>
          </a:stretch>
        </p:blipFill>
        <p:spPr>
          <a:xfrm>
            <a:off x="6334125" y="2560638"/>
            <a:ext cx="4413249" cy="3309937"/>
          </a:xfrm>
          <a:prstGeom prst="rect">
            <a:avLst/>
          </a:prstGeom>
        </p:spPr>
      </p:pic>
    </p:spTree>
    <p:extLst>
      <p:ext uri="{BB962C8B-B14F-4D97-AF65-F5344CB8AC3E}">
        <p14:creationId xmlns:p14="http://schemas.microsoft.com/office/powerpoint/2010/main" val="252275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F3A54-2905-4848-A2C7-A0996376393F}"/>
              </a:ext>
            </a:extLst>
          </p:cNvPr>
          <p:cNvSpPr>
            <a:spLocks noGrp="1"/>
          </p:cNvSpPr>
          <p:nvPr>
            <p:ph type="title"/>
          </p:nvPr>
        </p:nvSpPr>
        <p:spPr/>
        <p:txBody>
          <a:bodyPr/>
          <a:lstStyle/>
          <a:p>
            <a:r>
              <a:rPr lang="it-IT" dirty="0">
                <a:solidFill>
                  <a:srgbClr val="C7B083"/>
                </a:solidFill>
                <a:latin typeface="Brush Script MT" panose="03060802040406070304" pitchFamily="66" charset="0"/>
              </a:rPr>
              <a:t>Razza inferiore</a:t>
            </a:r>
          </a:p>
        </p:txBody>
      </p:sp>
      <p:sp>
        <p:nvSpPr>
          <p:cNvPr id="3" name="Segnaposto contenuto 2">
            <a:extLst>
              <a:ext uri="{FF2B5EF4-FFF2-40B4-BE49-F238E27FC236}">
                <a16:creationId xmlns:a16="http://schemas.microsoft.com/office/drawing/2014/main" id="{8D93FC9D-29EB-48CD-8315-6B9D125C5D42}"/>
              </a:ext>
            </a:extLst>
          </p:cNvPr>
          <p:cNvSpPr>
            <a:spLocks noGrp="1"/>
          </p:cNvSpPr>
          <p:nvPr>
            <p:ph sz="half" idx="1"/>
          </p:nvPr>
        </p:nvSpPr>
        <p:spPr/>
        <p:txBody>
          <a:bodyPr>
            <a:normAutofit fontScale="85000" lnSpcReduction="20000"/>
          </a:bodyPr>
          <a:lstStyle/>
          <a:p>
            <a:pPr marL="0" indent="0">
              <a:buNone/>
            </a:pPr>
            <a:r>
              <a:rPr lang="it-IT" b="0" i="0" dirty="0">
                <a:solidFill>
                  <a:srgbClr val="333333"/>
                </a:solidFill>
                <a:effectLst/>
                <a:latin typeface="Bell MT" panose="02020503060305020303" pitchFamily="18" charset="0"/>
              </a:rPr>
              <a:t>Durante il periodo dell’Olocausto, le autorità tedesche presero di mira anche altri gruppi ritenuti di “</a:t>
            </a:r>
            <a:r>
              <a:rPr lang="it-IT" b="0" i="0" u="none" strike="noStrike" dirty="0">
                <a:solidFill>
                  <a:srgbClr val="269ED2"/>
                </a:solidFill>
                <a:effectLst/>
                <a:latin typeface="Bell MT" panose="02020503060305020303" pitchFamily="18" charset="0"/>
                <a:hlinkClick r:id="rId2"/>
              </a:rPr>
              <a:t>razza inferiore</a:t>
            </a:r>
            <a:r>
              <a:rPr lang="it-IT" b="0" i="0" dirty="0">
                <a:solidFill>
                  <a:srgbClr val="333333"/>
                </a:solidFill>
                <a:effectLst/>
                <a:latin typeface="Bell MT" panose="02020503060305020303" pitchFamily="18" charset="0"/>
              </a:rPr>
              <a:t>”: ad esempio, i </a:t>
            </a:r>
            <a:r>
              <a:rPr lang="it-IT" b="0" i="0" u="none" strike="noStrike" dirty="0">
                <a:solidFill>
                  <a:srgbClr val="269ED2"/>
                </a:solidFill>
                <a:effectLst/>
                <a:latin typeface="Bell MT" panose="02020503060305020303" pitchFamily="18" charset="0"/>
                <a:hlinkClick r:id="rId3"/>
              </a:rPr>
              <a:t>Rom</a:t>
            </a:r>
            <a:r>
              <a:rPr lang="it-IT" b="0" i="0" dirty="0">
                <a:solidFill>
                  <a:srgbClr val="333333"/>
                </a:solidFill>
                <a:effectLst/>
                <a:latin typeface="Bell MT" panose="02020503060305020303" pitchFamily="18" charset="0"/>
              </a:rPr>
              <a:t> , i disabili e le popolazioni slave. Alcuni gruppi vennero invece perseguitati per le loro idee politiche, per il loro credo ideologico o a causa di determinate caratteristiche comportamentali: in particolare, coloro che credevano negli ideali del Comunismo e del Socialismo, i Testimoni di Geova e gli </a:t>
            </a:r>
            <a:r>
              <a:rPr lang="it-IT" b="0" i="0" u="none" strike="noStrike" dirty="0">
                <a:solidFill>
                  <a:srgbClr val="269ED2"/>
                </a:solidFill>
                <a:effectLst/>
                <a:latin typeface="Bell MT" panose="02020503060305020303" pitchFamily="18" charset="0"/>
                <a:hlinkClick r:id="rId4"/>
              </a:rPr>
              <a:t>omosessuali</a:t>
            </a:r>
            <a:r>
              <a:rPr lang="it-IT" b="0" i="0" dirty="0">
                <a:solidFill>
                  <a:srgbClr val="333333"/>
                </a:solidFill>
                <a:effectLst/>
                <a:latin typeface="Arial" panose="020B0604020202020204" pitchFamily="34" charset="0"/>
              </a:rPr>
              <a:t>.</a:t>
            </a:r>
            <a:endParaRPr lang="it-IT" dirty="0"/>
          </a:p>
        </p:txBody>
      </p:sp>
      <p:pic>
        <p:nvPicPr>
          <p:cNvPr id="5" name="Segnaposto contenuto 4">
            <a:extLst>
              <a:ext uri="{FF2B5EF4-FFF2-40B4-BE49-F238E27FC236}">
                <a16:creationId xmlns:a16="http://schemas.microsoft.com/office/drawing/2014/main" id="{ADCA058D-513E-41CC-A4CF-82FF7C0E49C4}"/>
              </a:ext>
            </a:extLst>
          </p:cNvPr>
          <p:cNvPicPr>
            <a:picLocks noGrp="1" noChangeAspect="1"/>
          </p:cNvPicPr>
          <p:nvPr>
            <p:ph sz="half" idx="2"/>
          </p:nvPr>
        </p:nvPicPr>
        <p:blipFill>
          <a:blip r:embed="rId5"/>
          <a:stretch>
            <a:fillRect/>
          </a:stretch>
        </p:blipFill>
        <p:spPr>
          <a:xfrm>
            <a:off x="6280550" y="2560638"/>
            <a:ext cx="4520399" cy="3309937"/>
          </a:xfrm>
          <a:prstGeom prst="rect">
            <a:avLst/>
          </a:prstGeom>
        </p:spPr>
      </p:pic>
    </p:spTree>
    <p:extLst>
      <p:ext uri="{BB962C8B-B14F-4D97-AF65-F5344CB8AC3E}">
        <p14:creationId xmlns:p14="http://schemas.microsoft.com/office/powerpoint/2010/main" val="337143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0DF70-CDB7-4049-8ED9-8EB5CF3BFA97}"/>
              </a:ext>
            </a:extLst>
          </p:cNvPr>
          <p:cNvSpPr>
            <a:spLocks noGrp="1"/>
          </p:cNvSpPr>
          <p:nvPr>
            <p:ph type="title"/>
          </p:nvPr>
        </p:nvSpPr>
        <p:spPr/>
        <p:txBody>
          <a:bodyPr/>
          <a:lstStyle/>
          <a:p>
            <a:r>
              <a:rPr lang="it-IT" dirty="0">
                <a:solidFill>
                  <a:srgbClr val="C7B083"/>
                </a:solidFill>
                <a:latin typeface="Brush Script MT" panose="03060802040406070304" pitchFamily="66" charset="0"/>
              </a:rPr>
              <a:t>deportazione</a:t>
            </a:r>
          </a:p>
        </p:txBody>
      </p:sp>
      <p:sp>
        <p:nvSpPr>
          <p:cNvPr id="3" name="Segnaposto contenuto 2">
            <a:extLst>
              <a:ext uri="{FF2B5EF4-FFF2-40B4-BE49-F238E27FC236}">
                <a16:creationId xmlns:a16="http://schemas.microsoft.com/office/drawing/2014/main" id="{0D83D1D8-F437-41A1-BFC7-3067B0505F26}"/>
              </a:ext>
            </a:extLst>
          </p:cNvPr>
          <p:cNvSpPr>
            <a:spLocks noGrp="1"/>
          </p:cNvSpPr>
          <p:nvPr>
            <p:ph sz="half" idx="1"/>
          </p:nvPr>
        </p:nvSpPr>
        <p:spPr/>
        <p:txBody>
          <a:bodyPr>
            <a:noAutofit/>
          </a:bodyPr>
          <a:lstStyle/>
          <a:p>
            <a:pPr marL="0" indent="0">
              <a:buNone/>
            </a:pPr>
            <a:r>
              <a:rPr lang="it-IT" sz="1800" b="0" i="0" dirty="0">
                <a:solidFill>
                  <a:srgbClr val="202122"/>
                </a:solidFill>
                <a:effectLst/>
                <a:latin typeface="Bell MT" panose="02020503060305020303" pitchFamily="18" charset="0"/>
              </a:rPr>
              <a:t>L'eliminazione di circa i due terzi degli ebrei d'Europa</a:t>
            </a:r>
            <a:r>
              <a:rPr lang="it-IT" sz="1800" b="0" i="0" baseline="30000" dirty="0">
                <a:solidFill>
                  <a:srgbClr val="0645AD"/>
                </a:solidFill>
                <a:effectLst/>
                <a:latin typeface="Bell MT" panose="02020503060305020303" pitchFamily="18" charset="0"/>
              </a:rPr>
              <a:t> </a:t>
            </a:r>
            <a:r>
              <a:rPr lang="it-IT" sz="1800" b="0" i="0" dirty="0">
                <a:solidFill>
                  <a:srgbClr val="202122"/>
                </a:solidFill>
                <a:effectLst/>
                <a:latin typeface="Bell MT" panose="02020503060305020303" pitchFamily="18" charset="0"/>
              </a:rPr>
              <a:t>venne organizzata e portata a termine dalla Germania nazista con uno sviluppo progressivo che ebbe inizio nel </a:t>
            </a:r>
            <a:r>
              <a:rPr lang="it-IT" sz="1800" b="0" i="0" u="none" strike="noStrike" dirty="0">
                <a:solidFill>
                  <a:srgbClr val="0645AD"/>
                </a:solidFill>
                <a:effectLst/>
                <a:latin typeface="Bell MT" panose="02020503060305020303" pitchFamily="18" charset="0"/>
                <a:hlinkClick r:id="rId2" tooltip="1933"/>
              </a:rPr>
              <a:t>1933</a:t>
            </a:r>
            <a:r>
              <a:rPr lang="it-IT" sz="1800" b="0" i="0" dirty="0">
                <a:solidFill>
                  <a:srgbClr val="202122"/>
                </a:solidFill>
                <a:effectLst/>
                <a:latin typeface="Bell MT" panose="02020503060305020303" pitchFamily="18" charset="0"/>
              </a:rPr>
              <a:t> con la segregazione degli ebrei tedeschi, proseguì, estendendosi a tutta l'Europa durante la </a:t>
            </a:r>
            <a:r>
              <a:rPr lang="it-IT" sz="1800" b="0" i="0" u="none" strike="noStrike" dirty="0">
                <a:solidFill>
                  <a:srgbClr val="0645AD"/>
                </a:solidFill>
                <a:effectLst/>
                <a:latin typeface="Bell MT" panose="02020503060305020303" pitchFamily="18" charset="0"/>
                <a:hlinkClick r:id="rId3" tooltip="Seconda guerra mondiale"/>
              </a:rPr>
              <a:t>seconda guerra mondiale</a:t>
            </a:r>
            <a:r>
              <a:rPr lang="it-IT" sz="1800" b="0" i="0" dirty="0">
                <a:solidFill>
                  <a:srgbClr val="202122"/>
                </a:solidFill>
                <a:effectLst/>
                <a:latin typeface="Bell MT" panose="02020503060305020303" pitchFamily="18" charset="0"/>
              </a:rPr>
              <a:t>, con il concentramento e la deportazione, culminò dal </a:t>
            </a:r>
            <a:r>
              <a:rPr lang="it-IT" sz="1800" b="0" i="0" u="none" strike="noStrike" dirty="0">
                <a:solidFill>
                  <a:srgbClr val="0645AD"/>
                </a:solidFill>
                <a:effectLst/>
                <a:latin typeface="Bell MT" panose="02020503060305020303" pitchFamily="18" charset="0"/>
                <a:hlinkClick r:id="rId4" tooltip="1941"/>
              </a:rPr>
              <a:t>1941</a:t>
            </a:r>
            <a:r>
              <a:rPr lang="it-IT" sz="1800" b="0" i="0" dirty="0">
                <a:solidFill>
                  <a:srgbClr val="202122"/>
                </a:solidFill>
                <a:effectLst/>
                <a:latin typeface="Bell MT" panose="02020503060305020303" pitchFamily="18" charset="0"/>
              </a:rPr>
              <a:t> con lo sterminio fisico e in strutture </a:t>
            </a:r>
            <a:r>
              <a:rPr lang="it-IT" sz="1800" dirty="0">
                <a:solidFill>
                  <a:srgbClr val="202122"/>
                </a:solidFill>
                <a:latin typeface="Bell MT" panose="02020503060305020303" pitchFamily="18" charset="0"/>
              </a:rPr>
              <a:t>come </a:t>
            </a:r>
            <a:r>
              <a:rPr lang="it-IT" sz="1800" b="0" i="0" u="none" strike="noStrike" dirty="0">
                <a:solidFill>
                  <a:srgbClr val="0645AD"/>
                </a:solidFill>
                <a:effectLst/>
                <a:latin typeface="Bell MT" panose="02020503060305020303" pitchFamily="18" charset="0"/>
                <a:hlinkClick r:id="rId5" tooltip="Campo di sterminio"/>
              </a:rPr>
              <a:t>campi di sterminio</a:t>
            </a:r>
            <a:r>
              <a:rPr lang="it-IT" sz="1800" b="0" i="0" dirty="0">
                <a:solidFill>
                  <a:srgbClr val="202122"/>
                </a:solidFill>
                <a:effectLst/>
                <a:latin typeface="Bell MT" panose="02020503060305020303" pitchFamily="18" charset="0"/>
              </a:rPr>
              <a:t>, in cui attuare quella che i nazisti denominarono </a:t>
            </a:r>
            <a:r>
              <a:rPr lang="it-IT" sz="1800" b="0" i="1" u="none" strike="noStrike" dirty="0">
                <a:solidFill>
                  <a:srgbClr val="0645AD"/>
                </a:solidFill>
                <a:effectLst/>
                <a:latin typeface="Bell MT" panose="02020503060305020303" pitchFamily="18" charset="0"/>
                <a:hlinkClick r:id="rId6" tooltip="Soluzione finale della questione ebraica"/>
              </a:rPr>
              <a:t>soluzione finale della questione ebraica</a:t>
            </a:r>
            <a:r>
              <a:rPr lang="it-IT" sz="1800" i="1" dirty="0">
                <a:solidFill>
                  <a:srgbClr val="0645AD"/>
                </a:solidFill>
                <a:latin typeface="Bell MT" panose="02020503060305020303" pitchFamily="18" charset="0"/>
              </a:rPr>
              <a:t>. </a:t>
            </a:r>
            <a:endParaRPr lang="it-IT" sz="1800" dirty="0">
              <a:latin typeface="Bell MT" panose="02020503060305020303" pitchFamily="18" charset="0"/>
            </a:endParaRPr>
          </a:p>
        </p:txBody>
      </p:sp>
      <p:pic>
        <p:nvPicPr>
          <p:cNvPr id="5" name="Segnaposto contenuto 4">
            <a:extLst>
              <a:ext uri="{FF2B5EF4-FFF2-40B4-BE49-F238E27FC236}">
                <a16:creationId xmlns:a16="http://schemas.microsoft.com/office/drawing/2014/main" id="{EAC7EC7D-F300-43DA-979E-1FC658075954}"/>
              </a:ext>
            </a:extLst>
          </p:cNvPr>
          <p:cNvPicPr>
            <a:picLocks noGrp="1" noChangeAspect="1"/>
          </p:cNvPicPr>
          <p:nvPr>
            <p:ph sz="half" idx="2"/>
          </p:nvPr>
        </p:nvPicPr>
        <p:blipFill>
          <a:blip r:embed="rId7"/>
          <a:stretch>
            <a:fillRect/>
          </a:stretch>
        </p:blipFill>
        <p:spPr>
          <a:xfrm>
            <a:off x="6299258" y="2560320"/>
            <a:ext cx="4482984" cy="3309937"/>
          </a:xfrm>
          <a:prstGeom prst="rect">
            <a:avLst/>
          </a:prstGeom>
        </p:spPr>
      </p:pic>
    </p:spTree>
    <p:extLst>
      <p:ext uri="{BB962C8B-B14F-4D97-AF65-F5344CB8AC3E}">
        <p14:creationId xmlns:p14="http://schemas.microsoft.com/office/powerpoint/2010/main" val="370817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D37F-2130-455A-AB04-9A090485A944}"/>
              </a:ext>
            </a:extLst>
          </p:cNvPr>
          <p:cNvSpPr>
            <a:spLocks noGrp="1"/>
          </p:cNvSpPr>
          <p:nvPr>
            <p:ph type="title"/>
          </p:nvPr>
        </p:nvSpPr>
        <p:spPr/>
        <p:txBody>
          <a:bodyPr/>
          <a:lstStyle/>
          <a:p>
            <a:r>
              <a:rPr lang="it-IT" dirty="0">
                <a:solidFill>
                  <a:srgbClr val="C7B083"/>
                </a:solidFill>
                <a:latin typeface="Brush Script MT" panose="03060802040406070304" pitchFamily="66" charset="0"/>
              </a:rPr>
              <a:t>Campi di concentramento</a:t>
            </a:r>
          </a:p>
        </p:txBody>
      </p:sp>
      <p:sp>
        <p:nvSpPr>
          <p:cNvPr id="3" name="Segnaposto contenuto 2">
            <a:extLst>
              <a:ext uri="{FF2B5EF4-FFF2-40B4-BE49-F238E27FC236}">
                <a16:creationId xmlns:a16="http://schemas.microsoft.com/office/drawing/2014/main" id="{5355D983-A487-4478-9689-C4D000A44D20}"/>
              </a:ext>
            </a:extLst>
          </p:cNvPr>
          <p:cNvSpPr>
            <a:spLocks noGrp="1"/>
          </p:cNvSpPr>
          <p:nvPr>
            <p:ph sz="half" idx="1"/>
          </p:nvPr>
        </p:nvSpPr>
        <p:spPr/>
        <p:txBody>
          <a:bodyPr/>
          <a:lstStyle/>
          <a:p>
            <a:pPr marL="0" indent="0">
              <a:buNone/>
            </a:pPr>
            <a:r>
              <a:rPr lang="it-IT" sz="1800" dirty="0">
                <a:solidFill>
                  <a:srgbClr val="333333"/>
                </a:solidFill>
                <a:latin typeface="Bell MT" panose="02020503060305020303" pitchFamily="18" charset="0"/>
                <a:ea typeface="Calibri" panose="020F0502020204030204" pitchFamily="34" charset="0"/>
                <a:cs typeface="Times New Roman" panose="02020603050405020304" pitchFamily="18" charset="0"/>
              </a:rPr>
              <a:t>N</a:t>
            </a:r>
            <a:r>
              <a:rPr lang="it-IT" sz="1800" dirty="0">
                <a:solidFill>
                  <a:srgbClr val="333333"/>
                </a:solidFill>
                <a:effectLst/>
                <a:latin typeface="Bell MT" panose="02020503060305020303" pitchFamily="18" charset="0"/>
                <a:ea typeface="Calibri" panose="020F0502020204030204" pitchFamily="34" charset="0"/>
                <a:cs typeface="Times New Roman" panose="02020603050405020304" pitchFamily="18" charset="0"/>
              </a:rPr>
              <a:t>ei primi anni del Regime Nazista, il governo nazionalsocialista aveva creato </a:t>
            </a:r>
            <a:r>
              <a:rPr lang="it-IT" sz="1800" u="none" strike="noStrike" dirty="0">
                <a:solidFill>
                  <a:srgbClr val="269ED2"/>
                </a:solidFill>
                <a:effectLst/>
                <a:latin typeface="Bell MT" panose="02020503060305020303" pitchFamily="18" charset="0"/>
                <a:ea typeface="Calibri" panose="020F0502020204030204" pitchFamily="34" charset="0"/>
                <a:cs typeface="Times New Roman" panose="02020603050405020304" pitchFamily="18" charset="0"/>
                <a:hlinkClick r:id="rId2"/>
              </a:rPr>
              <a:t>campi di concentramento</a:t>
            </a:r>
            <a:r>
              <a:rPr lang="it-IT" sz="1800" dirty="0">
                <a:solidFill>
                  <a:srgbClr val="333333"/>
                </a:solidFill>
                <a:effectLst/>
                <a:latin typeface="Bell MT" panose="02020503060305020303" pitchFamily="18" charset="0"/>
                <a:ea typeface="Calibri" panose="020F0502020204030204" pitchFamily="34" charset="0"/>
                <a:cs typeface="Times New Roman" panose="02020603050405020304" pitchFamily="18" charset="0"/>
              </a:rPr>
              <a:t> con il fine di imprigionare veri o presunti oppositori politici. Al fine di concentrare la popolazione ebraica e poterla così controllare e deportare con maggiore facilità durante gli anni di guerra i Tedeschi e i loro collaboratori crearono appositi </a:t>
            </a:r>
            <a:r>
              <a:rPr lang="it-IT" sz="1800" u="none" strike="noStrike" dirty="0">
                <a:solidFill>
                  <a:srgbClr val="269ED2"/>
                </a:solidFill>
                <a:effectLst/>
                <a:latin typeface="Bell MT" panose="02020503060305020303" pitchFamily="18" charset="0"/>
                <a:ea typeface="Calibri" panose="020F0502020204030204" pitchFamily="34" charset="0"/>
                <a:cs typeface="Times New Roman" panose="02020603050405020304" pitchFamily="18" charset="0"/>
                <a:hlinkClick r:id="rId3"/>
              </a:rPr>
              <a:t>ghetti</a:t>
            </a:r>
            <a:r>
              <a:rPr lang="it-IT" sz="1800" dirty="0">
                <a:solidFill>
                  <a:srgbClr val="333333"/>
                </a:solidFill>
                <a:effectLst/>
                <a:latin typeface="Bell MT" panose="02020503060305020303" pitchFamily="18" charset="0"/>
                <a:ea typeface="Calibri" panose="020F0502020204030204" pitchFamily="34" charset="0"/>
                <a:cs typeface="Times New Roman" panose="02020603050405020304" pitchFamily="18" charset="0"/>
              </a:rPr>
              <a:t>, ovvero campi cosiddetti di transito.</a:t>
            </a:r>
            <a:endParaRPr lang="it-IT" dirty="0">
              <a:latin typeface="Bell MT" panose="02020503060305020303" pitchFamily="18" charset="0"/>
            </a:endParaRPr>
          </a:p>
        </p:txBody>
      </p:sp>
      <p:pic>
        <p:nvPicPr>
          <p:cNvPr id="5" name="Segnaposto contenuto 4">
            <a:extLst>
              <a:ext uri="{FF2B5EF4-FFF2-40B4-BE49-F238E27FC236}">
                <a16:creationId xmlns:a16="http://schemas.microsoft.com/office/drawing/2014/main" id="{CC23E56E-7164-4D26-9612-EE3E8BDFE478}"/>
              </a:ext>
            </a:extLst>
          </p:cNvPr>
          <p:cNvPicPr>
            <a:picLocks noGrp="1" noChangeAspect="1"/>
          </p:cNvPicPr>
          <p:nvPr>
            <p:ph sz="half" idx="2"/>
          </p:nvPr>
        </p:nvPicPr>
        <p:blipFill>
          <a:blip r:embed="rId4"/>
          <a:stretch>
            <a:fillRect/>
          </a:stretch>
        </p:blipFill>
        <p:spPr>
          <a:xfrm>
            <a:off x="6181725" y="2662890"/>
            <a:ext cx="2359152" cy="1683824"/>
          </a:xfrm>
          <a:prstGeom prst="rect">
            <a:avLst/>
          </a:prstGeom>
        </p:spPr>
      </p:pic>
      <p:pic>
        <p:nvPicPr>
          <p:cNvPr id="6" name="Immagine 5">
            <a:extLst>
              <a:ext uri="{FF2B5EF4-FFF2-40B4-BE49-F238E27FC236}">
                <a16:creationId xmlns:a16="http://schemas.microsoft.com/office/drawing/2014/main" id="{8D6BD3D3-B69C-49A4-B929-CE90F932220F}"/>
              </a:ext>
            </a:extLst>
          </p:cNvPr>
          <p:cNvPicPr>
            <a:picLocks noChangeAspect="1"/>
          </p:cNvPicPr>
          <p:nvPr/>
        </p:nvPicPr>
        <p:blipFill>
          <a:blip r:embed="rId5"/>
          <a:stretch>
            <a:fillRect/>
          </a:stretch>
        </p:blipFill>
        <p:spPr>
          <a:xfrm>
            <a:off x="8540877" y="4149125"/>
            <a:ext cx="2359152" cy="1500188"/>
          </a:xfrm>
          <a:prstGeom prst="rect">
            <a:avLst/>
          </a:prstGeom>
        </p:spPr>
      </p:pic>
    </p:spTree>
    <p:extLst>
      <p:ext uri="{BB962C8B-B14F-4D97-AF65-F5344CB8AC3E}">
        <p14:creationId xmlns:p14="http://schemas.microsoft.com/office/powerpoint/2010/main" val="195357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3E473-DE7B-4440-B504-AD804064F5F9}"/>
              </a:ext>
            </a:extLst>
          </p:cNvPr>
          <p:cNvSpPr>
            <a:spLocks noGrp="1"/>
          </p:cNvSpPr>
          <p:nvPr>
            <p:ph type="title"/>
          </p:nvPr>
        </p:nvSpPr>
        <p:spPr/>
        <p:txBody>
          <a:bodyPr/>
          <a:lstStyle/>
          <a:p>
            <a:r>
              <a:rPr lang="it-IT" dirty="0">
                <a:solidFill>
                  <a:srgbClr val="C7B083"/>
                </a:solidFill>
                <a:latin typeface="Brush Script MT" panose="03060802040406070304" pitchFamily="66" charset="0"/>
              </a:rPr>
              <a:t>Marce della morte</a:t>
            </a:r>
          </a:p>
        </p:txBody>
      </p:sp>
      <p:sp>
        <p:nvSpPr>
          <p:cNvPr id="3" name="Segnaposto contenuto 2">
            <a:extLst>
              <a:ext uri="{FF2B5EF4-FFF2-40B4-BE49-F238E27FC236}">
                <a16:creationId xmlns:a16="http://schemas.microsoft.com/office/drawing/2014/main" id="{D7B71540-615D-4D0E-8B3F-2B41634442A3}"/>
              </a:ext>
            </a:extLst>
          </p:cNvPr>
          <p:cNvSpPr>
            <a:spLocks noGrp="1"/>
          </p:cNvSpPr>
          <p:nvPr>
            <p:ph sz="half" idx="1"/>
          </p:nvPr>
        </p:nvSpPr>
        <p:spPr/>
        <p:txBody>
          <a:bodyPr/>
          <a:lstStyle/>
          <a:p>
            <a:pPr marL="0" indent="0">
              <a:buNone/>
            </a:pPr>
            <a:r>
              <a:rPr lang="it-IT" sz="1800" dirty="0">
                <a:solidFill>
                  <a:srgbClr val="333333"/>
                </a:solidFill>
                <a:effectLst/>
                <a:latin typeface="Bell MT" panose="02020503060305020303" pitchFamily="18" charset="0"/>
                <a:ea typeface="Times New Roman" panose="02020603050405020304" pitchFamily="18" charset="0"/>
              </a:rPr>
              <a:t>Negli ultimi mesi della guerra, nel tentativo di impedire agli Alleati la liberazione di un elevato numero di prigionieri, guardie appartenenti alle SS cominciarono a trasferire i detenuti dai campi, con l’ausilio o di convogli ferroviari o di marce forzate; queste ultime divennero poi note con il termine “</a:t>
            </a:r>
            <a:r>
              <a:rPr lang="it-IT" sz="1800" u="none" strike="noStrike" dirty="0">
                <a:solidFill>
                  <a:srgbClr val="269ED2"/>
                </a:solidFill>
                <a:effectLst/>
                <a:latin typeface="Bell MT" panose="02020503060305020303" pitchFamily="18" charset="0"/>
                <a:ea typeface="Times New Roman" panose="02020603050405020304" pitchFamily="18" charset="0"/>
                <a:hlinkClick r:id="rId2"/>
              </a:rPr>
              <a:t>marce della morte</a:t>
            </a:r>
            <a:r>
              <a:rPr lang="it-IT" sz="1800" dirty="0">
                <a:solidFill>
                  <a:srgbClr val="333333"/>
                </a:solidFill>
                <a:effectLst/>
                <a:latin typeface="Bell MT" panose="02020503060305020303" pitchFamily="18" charset="0"/>
                <a:ea typeface="Times New Roman" panose="02020603050405020304" pitchFamily="18" charset="0"/>
              </a:rPr>
              <a:t>”.</a:t>
            </a:r>
            <a:endParaRPr lang="it-IT" sz="1800" dirty="0">
              <a:effectLst/>
              <a:latin typeface="Bell MT" panose="02020503060305020303" pitchFamily="18" charset="0"/>
              <a:ea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B57DBEDC-67FE-41AF-83B2-2A2B4EBBBB56}"/>
              </a:ext>
            </a:extLst>
          </p:cNvPr>
          <p:cNvPicPr>
            <a:picLocks noGrp="1" noChangeAspect="1"/>
          </p:cNvPicPr>
          <p:nvPr>
            <p:ph sz="half" idx="2"/>
          </p:nvPr>
        </p:nvPicPr>
        <p:blipFill>
          <a:blip r:embed="rId3"/>
          <a:stretch>
            <a:fillRect/>
          </a:stretch>
        </p:blipFill>
        <p:spPr>
          <a:xfrm>
            <a:off x="6175250" y="2613331"/>
            <a:ext cx="4718050" cy="2673561"/>
          </a:xfrm>
          <a:prstGeom prst="rect">
            <a:avLst/>
          </a:prstGeom>
        </p:spPr>
      </p:pic>
    </p:spTree>
    <p:extLst>
      <p:ext uri="{BB962C8B-B14F-4D97-AF65-F5344CB8AC3E}">
        <p14:creationId xmlns:p14="http://schemas.microsoft.com/office/powerpoint/2010/main" val="132365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9B9AB-D39D-4668-9455-0BA9CC9B6C8A}"/>
              </a:ext>
            </a:extLst>
          </p:cNvPr>
          <p:cNvSpPr>
            <a:spLocks noGrp="1"/>
          </p:cNvSpPr>
          <p:nvPr>
            <p:ph type="title"/>
          </p:nvPr>
        </p:nvSpPr>
        <p:spPr/>
        <p:txBody>
          <a:bodyPr/>
          <a:lstStyle/>
          <a:p>
            <a:r>
              <a:rPr lang="it-IT" dirty="0">
                <a:solidFill>
                  <a:srgbClr val="C7B083"/>
                </a:solidFill>
                <a:latin typeface="Brush Script MT" panose="03060802040406070304" pitchFamily="66" charset="0"/>
              </a:rPr>
              <a:t>Le marce</a:t>
            </a:r>
          </a:p>
        </p:txBody>
      </p:sp>
      <p:sp>
        <p:nvSpPr>
          <p:cNvPr id="3" name="Segnaposto contenuto 2">
            <a:extLst>
              <a:ext uri="{FF2B5EF4-FFF2-40B4-BE49-F238E27FC236}">
                <a16:creationId xmlns:a16="http://schemas.microsoft.com/office/drawing/2014/main" id="{9115E887-7653-4FD3-9099-D2CEE028BD7E}"/>
              </a:ext>
            </a:extLst>
          </p:cNvPr>
          <p:cNvSpPr>
            <a:spLocks noGrp="1"/>
          </p:cNvSpPr>
          <p:nvPr>
            <p:ph sz="half" idx="1"/>
          </p:nvPr>
        </p:nvSpPr>
        <p:spPr/>
        <p:txBody>
          <a:bodyPr/>
          <a:lstStyle/>
          <a:p>
            <a:pPr marL="0" indent="0">
              <a:lnSpc>
                <a:spcPts val="1835"/>
              </a:lnSpc>
              <a:spcAft>
                <a:spcPts val="1080"/>
              </a:spcAft>
              <a:buNone/>
            </a:pPr>
            <a:r>
              <a:rPr lang="it-IT" sz="1800" dirty="0">
                <a:solidFill>
                  <a:srgbClr val="333333"/>
                </a:solidFill>
                <a:effectLst/>
                <a:latin typeface="Bell MT" panose="02020503060305020303" pitchFamily="18" charset="0"/>
                <a:ea typeface="Times New Roman" panose="02020603050405020304" pitchFamily="18" charset="0"/>
              </a:rPr>
              <a:t>Alcune marce continuarono fino al 7 maggio 1945,il giorno in cui le forze armate tedesche si arresero incondizionatamente agli Alleati. Per coloro che si trovavano nella zona occidentale, la Seconda Guerra Mondiale terminò ufficialmente il giorno seguente, 8 Maggio 1945,mentre l’Unione Sovietica annunciò il proprio “Giorno della Vittoria” il 9 Maggio 1945.</a:t>
            </a:r>
            <a:endParaRPr lang="it-IT" sz="1800" dirty="0">
              <a:effectLst/>
              <a:latin typeface="Bell MT" panose="02020503060305020303" pitchFamily="18" charset="0"/>
              <a:ea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6F8D34EF-1D25-49F9-B55C-90DAE1ECA568}"/>
              </a:ext>
            </a:extLst>
          </p:cNvPr>
          <p:cNvPicPr>
            <a:picLocks noGrp="1" noChangeAspect="1"/>
          </p:cNvPicPr>
          <p:nvPr>
            <p:ph sz="half" idx="2"/>
          </p:nvPr>
        </p:nvPicPr>
        <p:blipFill>
          <a:blip r:embed="rId2"/>
          <a:stretch>
            <a:fillRect/>
          </a:stretch>
        </p:blipFill>
        <p:spPr>
          <a:xfrm>
            <a:off x="6175502" y="2560320"/>
            <a:ext cx="4718050" cy="2783649"/>
          </a:xfrm>
          <a:prstGeom prst="rect">
            <a:avLst/>
          </a:prstGeom>
        </p:spPr>
      </p:pic>
    </p:spTree>
    <p:extLst>
      <p:ext uri="{BB962C8B-B14F-4D97-AF65-F5344CB8AC3E}">
        <p14:creationId xmlns:p14="http://schemas.microsoft.com/office/powerpoint/2010/main" val="246980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A02D5-BCDF-4FAC-AB0F-273021CDE931}"/>
              </a:ext>
            </a:extLst>
          </p:cNvPr>
          <p:cNvSpPr>
            <a:spLocks noGrp="1"/>
          </p:cNvSpPr>
          <p:nvPr>
            <p:ph type="title"/>
          </p:nvPr>
        </p:nvSpPr>
        <p:spPr/>
        <p:txBody>
          <a:bodyPr/>
          <a:lstStyle/>
          <a:p>
            <a:r>
              <a:rPr lang="it-IT" dirty="0">
                <a:solidFill>
                  <a:srgbClr val="C7B083"/>
                </a:solidFill>
                <a:latin typeface="Brush Script MT" panose="03060802040406070304" pitchFamily="66" charset="0"/>
              </a:rPr>
              <a:t>Il successivo dell’olocausto</a:t>
            </a:r>
          </a:p>
        </p:txBody>
      </p:sp>
      <p:sp>
        <p:nvSpPr>
          <p:cNvPr id="3" name="Segnaposto contenuto 2">
            <a:extLst>
              <a:ext uri="{FF2B5EF4-FFF2-40B4-BE49-F238E27FC236}">
                <a16:creationId xmlns:a16="http://schemas.microsoft.com/office/drawing/2014/main" id="{E14B7653-B32B-4CE7-A03B-B165E0269C5E}"/>
              </a:ext>
            </a:extLst>
          </p:cNvPr>
          <p:cNvSpPr>
            <a:spLocks noGrp="1"/>
          </p:cNvSpPr>
          <p:nvPr>
            <p:ph sz="half" idx="1"/>
          </p:nvPr>
        </p:nvSpPr>
        <p:spPr/>
        <p:txBody>
          <a:bodyPr>
            <a:normAutofit/>
          </a:bodyPr>
          <a:lstStyle/>
          <a:p>
            <a:pPr marL="0" indent="0">
              <a:buNone/>
            </a:pPr>
            <a:r>
              <a:rPr lang="it-IT" sz="1800" dirty="0">
                <a:solidFill>
                  <a:srgbClr val="333333"/>
                </a:solidFill>
                <a:effectLst/>
                <a:latin typeface="Bell MT" panose="02020503060305020303" pitchFamily="18" charset="0"/>
                <a:ea typeface="Times New Roman" panose="02020603050405020304" pitchFamily="18" charset="0"/>
              </a:rPr>
              <a:t>Nel periodo immediatamente </a:t>
            </a:r>
            <a:r>
              <a:rPr lang="it-IT" sz="1800" u="none" strike="noStrike" dirty="0">
                <a:solidFill>
                  <a:srgbClr val="269ED2"/>
                </a:solidFill>
                <a:effectLst/>
                <a:latin typeface="Bell MT" panose="02020503060305020303" pitchFamily="18" charset="0"/>
                <a:ea typeface="Times New Roman" panose="02020603050405020304" pitchFamily="18" charset="0"/>
                <a:hlinkClick r:id="rId2"/>
              </a:rPr>
              <a:t>successivo all’Olocausto</a:t>
            </a:r>
            <a:r>
              <a:rPr lang="it-IT" sz="1800" dirty="0">
                <a:solidFill>
                  <a:srgbClr val="333333"/>
                </a:solidFill>
                <a:effectLst/>
                <a:latin typeface="Bell MT" panose="02020503060305020303" pitchFamily="18" charset="0"/>
                <a:ea typeface="Times New Roman" panose="02020603050405020304" pitchFamily="18" charset="0"/>
              </a:rPr>
              <a:t>, molti dei sopravvissuti trovarono </a:t>
            </a:r>
            <a:r>
              <a:rPr lang="it-IT" sz="1800" u="none" strike="noStrike" dirty="0">
                <a:solidFill>
                  <a:srgbClr val="269ED2"/>
                </a:solidFill>
                <a:effectLst/>
                <a:latin typeface="Bell MT" panose="02020503060305020303" pitchFamily="18" charset="0"/>
                <a:ea typeface="Times New Roman" panose="02020603050405020304" pitchFamily="18" charset="0"/>
                <a:hlinkClick r:id="rId3"/>
              </a:rPr>
              <a:t>rifugio </a:t>
            </a:r>
            <a:r>
              <a:rPr lang="it-IT" sz="1800" dirty="0">
                <a:solidFill>
                  <a:srgbClr val="333333"/>
                </a:solidFill>
                <a:effectLst/>
                <a:latin typeface="Bell MT" panose="02020503060305020303" pitchFamily="18" charset="0"/>
                <a:ea typeface="Times New Roman" panose="02020603050405020304" pitchFamily="18" charset="0"/>
              </a:rPr>
              <a:t>nei campi profughi allestiti dalle potenze alleate. Tra il 1948 e il 1951 quasi 700.000 Ebrei emigrarono in Israele inclusi 136.000 profughi provenienti dall’Europa. Altri emigrarono negli Stati Uniti e in altre nazioni. L’ultimo campo profughi venne chiuso nel 1957. completamente altre centinaia che risiedevano nella parte orientale occupata dai tedeschi.</a:t>
            </a:r>
            <a:endParaRPr lang="it-IT" sz="1800" dirty="0">
              <a:effectLst/>
              <a:latin typeface="Bell MT" panose="02020503060305020303" pitchFamily="18" charset="0"/>
              <a:ea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AAFF2D91-3802-4B36-ACCC-0EDACF758277}"/>
              </a:ext>
            </a:extLst>
          </p:cNvPr>
          <p:cNvPicPr>
            <a:picLocks noGrp="1" noChangeAspect="1"/>
          </p:cNvPicPr>
          <p:nvPr>
            <p:ph sz="half" idx="2"/>
          </p:nvPr>
        </p:nvPicPr>
        <p:blipFill>
          <a:blip r:embed="rId4"/>
          <a:stretch>
            <a:fillRect/>
          </a:stretch>
        </p:blipFill>
        <p:spPr>
          <a:xfrm>
            <a:off x="6181725" y="2644460"/>
            <a:ext cx="2138025" cy="1423958"/>
          </a:xfrm>
          <a:prstGeom prst="rect">
            <a:avLst/>
          </a:prstGeom>
        </p:spPr>
      </p:pic>
      <p:pic>
        <p:nvPicPr>
          <p:cNvPr id="6" name="Immagine 5">
            <a:extLst>
              <a:ext uri="{FF2B5EF4-FFF2-40B4-BE49-F238E27FC236}">
                <a16:creationId xmlns:a16="http://schemas.microsoft.com/office/drawing/2014/main" id="{46C755A6-BF77-4BFB-B99B-7AFA4F392BC8}"/>
              </a:ext>
            </a:extLst>
          </p:cNvPr>
          <p:cNvPicPr>
            <a:picLocks noChangeAspect="1"/>
          </p:cNvPicPr>
          <p:nvPr/>
        </p:nvPicPr>
        <p:blipFill>
          <a:blip r:embed="rId5"/>
          <a:stretch>
            <a:fillRect/>
          </a:stretch>
        </p:blipFill>
        <p:spPr>
          <a:xfrm>
            <a:off x="8484723" y="2644460"/>
            <a:ext cx="2138025" cy="1423958"/>
          </a:xfrm>
          <a:prstGeom prst="rect">
            <a:avLst/>
          </a:prstGeom>
        </p:spPr>
      </p:pic>
      <p:pic>
        <p:nvPicPr>
          <p:cNvPr id="7" name="Immagine 6">
            <a:extLst>
              <a:ext uri="{FF2B5EF4-FFF2-40B4-BE49-F238E27FC236}">
                <a16:creationId xmlns:a16="http://schemas.microsoft.com/office/drawing/2014/main" id="{6F3DB85E-7E50-42C6-8D5E-672EA933A826}"/>
              </a:ext>
            </a:extLst>
          </p:cNvPr>
          <p:cNvPicPr>
            <a:picLocks noChangeAspect="1"/>
          </p:cNvPicPr>
          <p:nvPr/>
        </p:nvPicPr>
        <p:blipFill>
          <a:blip r:embed="rId6"/>
          <a:stretch>
            <a:fillRect/>
          </a:stretch>
        </p:blipFill>
        <p:spPr>
          <a:xfrm>
            <a:off x="7250737" y="4331341"/>
            <a:ext cx="2138025" cy="1423958"/>
          </a:xfrm>
          <a:prstGeom prst="rect">
            <a:avLst/>
          </a:prstGeom>
        </p:spPr>
      </p:pic>
    </p:spTree>
    <p:extLst>
      <p:ext uri="{BB962C8B-B14F-4D97-AF65-F5344CB8AC3E}">
        <p14:creationId xmlns:p14="http://schemas.microsoft.com/office/powerpoint/2010/main" val="17550645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145</TotalTime>
  <Words>548</Words>
  <Application>Microsoft Office PowerPoint</Application>
  <PresentationFormat>Widescreen</PresentationFormat>
  <Paragraphs>19</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Bell MT</vt:lpstr>
      <vt:lpstr>Brush Script MT</vt:lpstr>
      <vt:lpstr>Garamond</vt:lpstr>
      <vt:lpstr>Organico</vt:lpstr>
      <vt:lpstr>Presentazione standard di PowerPoint</vt:lpstr>
      <vt:lpstr>Olocausto</vt:lpstr>
      <vt:lpstr>vittime</vt:lpstr>
      <vt:lpstr>Razza inferiore</vt:lpstr>
      <vt:lpstr>deportazione</vt:lpstr>
      <vt:lpstr>Campi di concentramento</vt:lpstr>
      <vt:lpstr>Marce della morte</vt:lpstr>
      <vt:lpstr>Le marce</vt:lpstr>
      <vt:lpstr>Il successivo dell’olocausto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Piergiorgio Gentile</cp:lastModifiedBy>
  <cp:revision>2</cp:revision>
  <dcterms:created xsi:type="dcterms:W3CDTF">2022-01-25T16:10:52Z</dcterms:created>
  <dcterms:modified xsi:type="dcterms:W3CDTF">2022-01-26T18:20:06Z</dcterms:modified>
</cp:coreProperties>
</file>